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6" r:id="rId2"/>
    <p:sldId id="388" r:id="rId3"/>
    <p:sldId id="362" r:id="rId4"/>
    <p:sldId id="451" r:id="rId5"/>
    <p:sldId id="487" r:id="rId6"/>
    <p:sldId id="488" r:id="rId7"/>
    <p:sldId id="452" r:id="rId8"/>
    <p:sldId id="453" r:id="rId9"/>
    <p:sldId id="490" r:id="rId10"/>
    <p:sldId id="491" r:id="rId11"/>
    <p:sldId id="492" r:id="rId12"/>
    <p:sldId id="493" r:id="rId13"/>
    <p:sldId id="494" r:id="rId14"/>
    <p:sldId id="495" r:id="rId15"/>
    <p:sldId id="496" r:id="rId16"/>
    <p:sldId id="498" r:id="rId17"/>
    <p:sldId id="499" r:id="rId18"/>
    <p:sldId id="500" r:id="rId19"/>
    <p:sldId id="501" r:id="rId20"/>
    <p:sldId id="502" r:id="rId21"/>
    <p:sldId id="504" r:id="rId22"/>
    <p:sldId id="479" r:id="rId23"/>
    <p:sldId id="321" r:id="rId2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86380" autoAdjust="0"/>
  </p:normalViewPr>
  <p:slideViewPr>
    <p:cSldViewPr>
      <p:cViewPr>
        <p:scale>
          <a:sx n="60" d="100"/>
          <a:sy n="60" d="100"/>
        </p:scale>
        <p:origin x="-1410" y="-144"/>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100" d="100"/>
        <a:sy n="100" d="100"/>
      </p:scale>
      <p:origin x="0" y="6408"/>
    </p:cViewPr>
  </p:sorterViewPr>
  <p:notesViewPr>
    <p:cSldViewPr>
      <p:cViewPr varScale="1">
        <p:scale>
          <a:sx n="56" d="100"/>
          <a:sy n="56" d="100"/>
        </p:scale>
        <p:origin x="-2838" y="-84"/>
      </p:cViewPr>
      <p:guideLst>
        <p:guide orient="horz" pos="2932"/>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5455"/>
          </a:xfrm>
          <a:prstGeom prst="rect">
            <a:avLst/>
          </a:prstGeom>
        </p:spPr>
        <p:txBody>
          <a:bodyPr vert="horz" lIns="92927" tIns="46463" rIns="92927" bIns="46463" rtlCol="0"/>
          <a:lstStyle>
            <a:lvl1pPr algn="l">
              <a:defRPr sz="1200"/>
            </a:lvl1pPr>
          </a:lstStyle>
          <a:p>
            <a:endParaRPr lang="en-US" dirty="0"/>
          </a:p>
        </p:txBody>
      </p:sp>
      <p:sp>
        <p:nvSpPr>
          <p:cNvPr id="3" name="Date Placeholder 2"/>
          <p:cNvSpPr>
            <a:spLocks noGrp="1"/>
          </p:cNvSpPr>
          <p:nvPr>
            <p:ph type="dt" sz="quarter" idx="1"/>
          </p:nvPr>
        </p:nvSpPr>
        <p:spPr>
          <a:xfrm>
            <a:off x="3939467" y="0"/>
            <a:ext cx="3013763" cy="465455"/>
          </a:xfrm>
          <a:prstGeom prst="rect">
            <a:avLst/>
          </a:prstGeom>
        </p:spPr>
        <p:txBody>
          <a:bodyPr vert="horz" lIns="92927" tIns="46463" rIns="92927" bIns="46463" rtlCol="0"/>
          <a:lstStyle>
            <a:lvl1pPr algn="r">
              <a:defRPr sz="1200"/>
            </a:lvl1pPr>
          </a:lstStyle>
          <a:p>
            <a:fld id="{77CCAC40-C359-4B69-84C3-C25CCB85149F}" type="datetimeFigureOut">
              <a:rPr lang="en-US" smtClean="0"/>
              <a:pPr/>
              <a:t>5/15/2020</a:t>
            </a:fld>
            <a:endParaRPr lang="en-US" dirty="0"/>
          </a:p>
        </p:txBody>
      </p:sp>
      <p:sp>
        <p:nvSpPr>
          <p:cNvPr id="4" name="Footer Placeholder 3"/>
          <p:cNvSpPr>
            <a:spLocks noGrp="1"/>
          </p:cNvSpPr>
          <p:nvPr>
            <p:ph type="ftr" sz="quarter" idx="2"/>
          </p:nvPr>
        </p:nvSpPr>
        <p:spPr>
          <a:xfrm>
            <a:off x="1" y="8842030"/>
            <a:ext cx="3013763" cy="465455"/>
          </a:xfrm>
          <a:prstGeom prst="rect">
            <a:avLst/>
          </a:prstGeom>
        </p:spPr>
        <p:txBody>
          <a:bodyPr vert="horz" lIns="92927" tIns="46463" rIns="92927" bIns="4646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7" y="8842030"/>
            <a:ext cx="3013763" cy="465455"/>
          </a:xfrm>
          <a:prstGeom prst="rect">
            <a:avLst/>
          </a:prstGeom>
        </p:spPr>
        <p:txBody>
          <a:bodyPr vert="horz" lIns="92927" tIns="46463" rIns="92927" bIns="46463" rtlCol="0" anchor="b"/>
          <a:lstStyle>
            <a:lvl1pPr algn="r">
              <a:defRPr sz="1200"/>
            </a:lvl1pPr>
          </a:lstStyle>
          <a:p>
            <a:fld id="{1027B2C2-9E55-4564-BEAA-AA16002D3845}" type="slidenum">
              <a:rPr lang="en-US" smtClean="0"/>
              <a:pPr/>
              <a:t>‹#›</a:t>
            </a:fld>
            <a:endParaRPr lang="en-US" dirty="0"/>
          </a:p>
        </p:txBody>
      </p:sp>
    </p:spTree>
    <p:extLst>
      <p:ext uri="{BB962C8B-B14F-4D97-AF65-F5344CB8AC3E}">
        <p14:creationId xmlns:p14="http://schemas.microsoft.com/office/powerpoint/2010/main" xmlns="" val="1064531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5455"/>
          </a:xfrm>
          <a:prstGeom prst="rect">
            <a:avLst/>
          </a:prstGeom>
        </p:spPr>
        <p:txBody>
          <a:bodyPr vert="horz" lIns="92927" tIns="46463" rIns="92927" bIns="46463" rtlCol="0"/>
          <a:lstStyle>
            <a:lvl1pPr algn="l">
              <a:defRPr sz="1200"/>
            </a:lvl1pPr>
          </a:lstStyle>
          <a:p>
            <a:endParaRPr lang="en-US" dirty="0"/>
          </a:p>
        </p:txBody>
      </p:sp>
      <p:sp>
        <p:nvSpPr>
          <p:cNvPr id="3" name="Date Placeholder 2"/>
          <p:cNvSpPr>
            <a:spLocks noGrp="1"/>
          </p:cNvSpPr>
          <p:nvPr>
            <p:ph type="dt" idx="1"/>
          </p:nvPr>
        </p:nvSpPr>
        <p:spPr>
          <a:xfrm>
            <a:off x="3939467" y="0"/>
            <a:ext cx="3013763" cy="465455"/>
          </a:xfrm>
          <a:prstGeom prst="rect">
            <a:avLst/>
          </a:prstGeom>
        </p:spPr>
        <p:txBody>
          <a:bodyPr vert="horz" lIns="92927" tIns="46463" rIns="92927" bIns="46463" rtlCol="0"/>
          <a:lstStyle>
            <a:lvl1pPr algn="r">
              <a:defRPr sz="1200"/>
            </a:lvl1pPr>
          </a:lstStyle>
          <a:p>
            <a:fld id="{238869EE-2255-48A8-BA4F-411D96AADDDD}" type="datetimeFigureOut">
              <a:rPr lang="en-US" smtClean="0"/>
              <a:pPr/>
              <a:t>5/15/2020</a:t>
            </a:fld>
            <a:endParaRPr lang="en-US" dirty="0"/>
          </a:p>
        </p:txBody>
      </p:sp>
      <p:sp>
        <p:nvSpPr>
          <p:cNvPr id="4" name="Slide Image Placeholder 3"/>
          <p:cNvSpPr>
            <a:spLocks noGrp="1" noRot="1" noChangeAspect="1"/>
          </p:cNvSpPr>
          <p:nvPr>
            <p:ph type="sldImg" idx="2"/>
          </p:nvPr>
        </p:nvSpPr>
        <p:spPr>
          <a:xfrm>
            <a:off x="1150938" y="698500"/>
            <a:ext cx="4654550" cy="3490913"/>
          </a:xfrm>
          <a:prstGeom prst="rect">
            <a:avLst/>
          </a:prstGeom>
          <a:noFill/>
          <a:ln w="12700">
            <a:solidFill>
              <a:prstClr val="black"/>
            </a:solidFill>
          </a:ln>
        </p:spPr>
        <p:txBody>
          <a:bodyPr vert="horz" lIns="92927" tIns="46463" rIns="92927" bIns="46463" rtlCol="0" anchor="ctr"/>
          <a:lstStyle/>
          <a:p>
            <a:endParaRPr lang="en-US" dirty="0"/>
          </a:p>
        </p:txBody>
      </p:sp>
      <p:sp>
        <p:nvSpPr>
          <p:cNvPr id="5" name="Notes Placeholder 4"/>
          <p:cNvSpPr>
            <a:spLocks noGrp="1"/>
          </p:cNvSpPr>
          <p:nvPr>
            <p:ph type="body" sz="quarter" idx="3"/>
          </p:nvPr>
        </p:nvSpPr>
        <p:spPr>
          <a:xfrm>
            <a:off x="695485" y="4421823"/>
            <a:ext cx="5563870" cy="4189095"/>
          </a:xfrm>
          <a:prstGeom prst="rect">
            <a:avLst/>
          </a:prstGeom>
        </p:spPr>
        <p:txBody>
          <a:bodyPr vert="horz" lIns="92927" tIns="46463" rIns="92927" bIns="464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13763" cy="465455"/>
          </a:xfrm>
          <a:prstGeom prst="rect">
            <a:avLst/>
          </a:prstGeom>
        </p:spPr>
        <p:txBody>
          <a:bodyPr vert="horz" lIns="92927" tIns="46463" rIns="92927" bIns="4646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7" y="8842030"/>
            <a:ext cx="3013763" cy="465455"/>
          </a:xfrm>
          <a:prstGeom prst="rect">
            <a:avLst/>
          </a:prstGeom>
        </p:spPr>
        <p:txBody>
          <a:bodyPr vert="horz" lIns="92927" tIns="46463" rIns="92927" bIns="46463" rtlCol="0" anchor="b"/>
          <a:lstStyle>
            <a:lvl1pPr algn="r">
              <a:defRPr sz="1200"/>
            </a:lvl1pPr>
          </a:lstStyle>
          <a:p>
            <a:fld id="{B1470FF7-AE39-453A-AEB4-3B16CC607CFA}" type="slidenum">
              <a:rPr lang="en-US" smtClean="0"/>
              <a:pPr/>
              <a:t>‹#›</a:t>
            </a:fld>
            <a:endParaRPr lang="en-US" dirty="0"/>
          </a:p>
        </p:txBody>
      </p:sp>
    </p:spTree>
    <p:extLst>
      <p:ext uri="{BB962C8B-B14F-4D97-AF65-F5344CB8AC3E}">
        <p14:creationId xmlns:p14="http://schemas.microsoft.com/office/powerpoint/2010/main" xmlns="" val="59150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 Knowledge Management System Quick Start PDF file. </a:t>
            </a:r>
          </a:p>
          <a:p>
            <a:endParaRPr lang="en-US" dirty="0"/>
          </a:p>
          <a:p>
            <a:endParaRPr lang="en-US" dirty="0"/>
          </a:p>
        </p:txBody>
      </p:sp>
      <p:sp>
        <p:nvSpPr>
          <p:cNvPr id="4" name="Slide Number Placeholder 3"/>
          <p:cNvSpPr>
            <a:spLocks noGrp="1"/>
          </p:cNvSpPr>
          <p:nvPr>
            <p:ph type="sldNum" sz="quarter" idx="10"/>
          </p:nvPr>
        </p:nvSpPr>
        <p:spPr/>
        <p:txBody>
          <a:bodyPr/>
          <a:lstStyle/>
          <a:p>
            <a:fld id="{B1470FF7-AE39-453A-AEB4-3B16CC607CFA}" type="slidenum">
              <a:rPr lang="en-US" smtClean="0"/>
              <a:pPr/>
              <a:t>1</a:t>
            </a:fld>
            <a:endParaRPr lang="en-US" dirty="0"/>
          </a:p>
        </p:txBody>
      </p:sp>
    </p:spTree>
    <p:extLst>
      <p:ext uri="{BB962C8B-B14F-4D97-AF65-F5344CB8AC3E}">
        <p14:creationId xmlns:p14="http://schemas.microsoft.com/office/powerpoint/2010/main" xmlns="" val="215863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470FF7-AE39-453A-AEB4-3B16CC607CFA}" type="slidenum">
              <a:rPr lang="en-US" smtClean="0"/>
              <a:pPr/>
              <a:t>23</a:t>
            </a:fld>
            <a:endParaRPr lang="en-US" dirty="0"/>
          </a:p>
        </p:txBody>
      </p:sp>
    </p:spTree>
    <p:extLst>
      <p:ext uri="{BB962C8B-B14F-4D97-AF65-F5344CB8AC3E}">
        <p14:creationId xmlns:p14="http://schemas.microsoft.com/office/powerpoint/2010/main" xmlns="" val="254801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1E620-DAD5-4311-9BD1-919AD0DB89FB}" type="slidenum">
              <a:rPr lang="en-US" smtClean="0"/>
              <a:pPr/>
              <a:t>‹#›</a:t>
            </a:fld>
            <a:endParaRPr lang="en-US" dirty="0"/>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1E620-DAD5-4311-9BD1-919AD0DB89FB}" type="slidenum">
              <a:rPr lang="en-US" smtClean="0"/>
              <a:pPr/>
              <a:t>‹#›</a:t>
            </a:fld>
            <a:endParaRPr lang="en-US" dirty="0"/>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1E620-DAD5-4311-9BD1-919AD0DB89FB}"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1E620-DAD5-4311-9BD1-919AD0DB89FB}"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1E620-DAD5-4311-9BD1-919AD0DB89FB}" type="slidenum">
              <a:rPr lang="en-US" smtClean="0"/>
              <a:pPr/>
              <a:t>‹#›</a:t>
            </a:fld>
            <a:endParaRPr lang="en-US" dirty="0"/>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1E620-DAD5-4311-9BD1-919AD0DB89FB}"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E1E620-DAD5-4311-9BD1-919AD0DB89FB}" type="slidenum">
              <a:rPr lang="en-US" smtClean="0"/>
              <a:pPr/>
              <a:t>‹#›</a:t>
            </a:fld>
            <a:endParaRPr lang="en-US" dirty="0"/>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E1E620-DAD5-4311-9BD1-919AD0DB89FB}" type="slidenum">
              <a:rPr lang="en-US" smtClean="0"/>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E1E620-DAD5-4311-9BD1-919AD0DB89FB}" type="slidenum">
              <a:rPr lang="en-US" smtClean="0"/>
              <a:pPr/>
              <a:t>‹#›</a:t>
            </a:fld>
            <a:endParaRPr lang="en-US" dirty="0"/>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1E620-DAD5-4311-9BD1-919AD0DB89FB}"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0DCFD-EA49-494F-921C-2069AF347D78}" type="datetimeFigureOut">
              <a:rPr lang="en-US" smtClean="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1E620-DAD5-4311-9BD1-919AD0DB89FB}"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210DCFD-EA49-494F-921C-2069AF347D78}" type="datetimeFigureOut">
              <a:rPr lang="en-US" smtClean="0"/>
              <a:pPr/>
              <a:t>5/15/2020</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7E1E620-DAD5-4311-9BD1-919AD0DB89FB}"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d"/>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Docs%20for%20presentation/EMD_CGST%20Jalandhar%2027-8-18%20Hindi.xl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eoffice.gov.in/Guidelines_for_Migration.pdf" TargetMode="External"/><Relationship Id="rId2" Type="http://schemas.openxmlformats.org/officeDocument/2006/relationships/hyperlink" Target="https://docs.eoffice.gov.in/Guidelines_for_Scanning.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dgpm.insp-cbec.gov,i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sunils.katiyar@gov.i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ic.in/employee-li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officecbic.punjab.gov.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0" y="2133600"/>
            <a:ext cx="7408333" cy="4068763"/>
          </a:xfrm>
          <a:ln>
            <a:noFill/>
          </a:ln>
          <a:effectLst>
            <a:outerShdw blurRad="149987" dist="250190" dir="8460000" algn="ctr">
              <a:srgbClr val="000000">
                <a:alpha val="28000"/>
              </a:srgbClr>
            </a:outerShdw>
          </a:effectLst>
        </p:spPr>
        <p:txBody>
          <a:bodyPr>
            <a:normAutofit fontScale="92500"/>
          </a:bodyPr>
          <a:lstStyle/>
          <a:p>
            <a:pPr algn="just"/>
            <a:r>
              <a:rPr lang="en-US" sz="2800" dirty="0" smtClean="0"/>
              <a:t>KMS- Knowledge </a:t>
            </a:r>
            <a:r>
              <a:rPr lang="en-US" sz="2800" dirty="0"/>
              <a:t>Management </a:t>
            </a:r>
            <a:r>
              <a:rPr lang="en-US" sz="2800" dirty="0" smtClean="0"/>
              <a:t>System is one of the modules of eOffice. It organizes the knowledge of organization properly, indexed and catalogued. </a:t>
            </a:r>
          </a:p>
          <a:p>
            <a:pPr algn="just"/>
            <a:r>
              <a:rPr lang="en-US" sz="2800" dirty="0" smtClean="0"/>
              <a:t>It organizes </a:t>
            </a:r>
            <a:r>
              <a:rPr lang="en-US" sz="2800" dirty="0"/>
              <a:t>content in a logical way, and makes it easy to standardize content creation and presentation across </a:t>
            </a:r>
            <a:r>
              <a:rPr lang="en-US" sz="2800" dirty="0" smtClean="0"/>
              <a:t>the organization</a:t>
            </a:r>
          </a:p>
          <a:p>
            <a:pPr algn="just"/>
            <a:r>
              <a:rPr lang="en-US" sz="2800" dirty="0" smtClean="0"/>
              <a:t>It promotes </a:t>
            </a:r>
            <a:r>
              <a:rPr lang="en-US" sz="2800" dirty="0"/>
              <a:t>knowledge </a:t>
            </a:r>
            <a:r>
              <a:rPr lang="en-US" sz="2800" dirty="0" smtClean="0"/>
              <a:t>sharing and </a:t>
            </a:r>
            <a:r>
              <a:rPr lang="en-US" sz="2800" dirty="0"/>
              <a:t>information </a:t>
            </a:r>
            <a:r>
              <a:rPr lang="en-US" sz="2800" dirty="0" smtClean="0"/>
              <a:t>search as each user can provide content for KMS.</a:t>
            </a:r>
          </a:p>
          <a:p>
            <a:pPr algn="just"/>
            <a:endParaRPr lang="en-US" sz="2600" dirty="0" smtClean="0">
              <a:latin typeface="Times New Roman" pitchFamily="18" charset="0"/>
              <a:cs typeface="Times New Roman" pitchFamily="18" charset="0"/>
            </a:endParaRPr>
          </a:p>
        </p:txBody>
      </p:sp>
      <p:sp>
        <p:nvSpPr>
          <p:cNvPr id="4" name="Title 3"/>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solidFill>
                  <a:schemeClr val="tx2"/>
                </a:solidFill>
                <a:latin typeface="Times New Roman" pitchFamily="18" charset="0"/>
                <a:cs typeface="Times New Roman" pitchFamily="18" charset="0"/>
              </a:rPr>
              <a:t>KMS| </a:t>
            </a:r>
            <a:r>
              <a:rPr lang="en-US" dirty="0" smtClean="0">
                <a:solidFill>
                  <a:srgbClr val="FFFF00"/>
                </a:solidFill>
                <a:latin typeface="Times New Roman" pitchFamily="18" charset="0"/>
                <a:cs typeface="Times New Roman" pitchFamily="18" charset="0"/>
              </a:rPr>
              <a:t>What is KMS? </a:t>
            </a:r>
            <a:endParaRPr lang="en-US"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347615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1"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linds(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1"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linds(horizontal)">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799" cy="4876800"/>
          </a:xfrm>
        </p:spPr>
        <p:txBody>
          <a:bodyPr>
            <a:normAutofit fontScale="92500"/>
          </a:bodyPr>
          <a:lstStyle/>
          <a:p>
            <a:pPr algn="just"/>
            <a:r>
              <a:rPr lang="en-US" sz="2800" dirty="0" smtClean="0"/>
              <a:t>Basic requirement to access e-office would be device with good internet connection- a PC/ AIO/laptop.</a:t>
            </a:r>
          </a:p>
          <a:p>
            <a:pPr lvl="0" algn="just"/>
            <a:r>
              <a:rPr lang="en-IN" sz="2800" dirty="0" smtClean="0"/>
              <a:t>Carry out a hardware gap assessment and identify those without a PC/AIO/laptop.</a:t>
            </a:r>
          </a:p>
          <a:p>
            <a:pPr lvl="0" algn="just"/>
            <a:r>
              <a:rPr lang="en-IN" sz="2800" dirty="0" smtClean="0"/>
              <a:t>Ensure these for all including for Inward and Despatch Clerk (named Central Registry Unit, CRU in eOffice) and for the person made responsible for checking office emails. </a:t>
            </a:r>
          </a:p>
          <a:p>
            <a:pPr lvl="0" algn="just"/>
            <a:r>
              <a:rPr lang="en-IN" sz="2800" dirty="0" smtClean="0"/>
              <a:t>AIOs (given by DG Systems) can be used for working on eOffice; they are already connected to the internet through LAN/WAN. Separate internet is not required for them.</a:t>
            </a:r>
            <a:endParaRPr lang="en-US" sz="2800" dirty="0" smtClean="0"/>
          </a:p>
          <a:p>
            <a:pPr algn="just"/>
            <a:endParaRPr lang="en-US" sz="2800" dirty="0" smtClean="0"/>
          </a:p>
          <a:p>
            <a:pPr algn="just">
              <a:buNone/>
            </a:pPr>
            <a:endParaRPr lang="en-US" sz="2800" dirty="0"/>
          </a:p>
        </p:txBody>
      </p:sp>
      <p:sp>
        <p:nvSpPr>
          <p:cNvPr id="3" name="Title 2"/>
          <p:cNvSpPr>
            <a:spLocks noGrp="1"/>
          </p:cNvSpPr>
          <p:nvPr>
            <p:ph type="title"/>
          </p:nvPr>
        </p:nvSpPr>
        <p:spPr>
          <a:xfrm>
            <a:off x="609600" y="228600"/>
            <a:ext cx="8153400" cy="1295400"/>
          </a:xfrm>
        </p:spPr>
        <p:txBody>
          <a:bodyPr>
            <a:normAutofit fontScale="90000"/>
          </a:bodyPr>
          <a:lstStyle/>
          <a:p>
            <a:r>
              <a:rPr lang="en-US" dirty="0" smtClean="0">
                <a:solidFill>
                  <a:srgbClr val="FFC000"/>
                </a:solidFill>
                <a:latin typeface="Times New Roman" pitchFamily="18" charset="0"/>
                <a:cs typeface="Times New Roman" pitchFamily="18" charset="0"/>
              </a:rPr>
              <a:t>e</a:t>
            </a:r>
            <a:r>
              <a:rPr lang="en-US" dirty="0" smtClean="0">
                <a:solidFill>
                  <a:srgbClr val="0070C0"/>
                </a:solidFill>
                <a:latin typeface="Times New Roman" pitchFamily="18" charset="0"/>
                <a:cs typeface="Times New Roman" pitchFamily="18" charset="0"/>
              </a:rPr>
              <a:t>OFFICE|</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sz="3600" b="1" dirty="0" smtClean="0">
                <a:solidFill>
                  <a:srgbClr val="FFFF00"/>
                </a:solidFill>
              </a:rPr>
              <a:t>PCs  for all</a:t>
            </a:r>
            <a:endParaRPr lang="en-US" sz="3600" dirty="0">
              <a:solidFill>
                <a:srgbClr val="FFFF00"/>
              </a:solidFill>
            </a:endParaRPr>
          </a:p>
        </p:txBody>
      </p:sp>
    </p:spTree>
    <p:extLst>
      <p:ext uri="{BB962C8B-B14F-4D97-AF65-F5344CB8AC3E}">
        <p14:creationId xmlns:p14="http://schemas.microsoft.com/office/powerpoint/2010/main" xmlns="" val="462322019"/>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304800" y="1600200"/>
            <a:ext cx="8610600" cy="5257799"/>
          </a:xfrm>
          <a:prstGeom prst="rect">
            <a:avLst/>
          </a:prstGeom>
        </p:spPr>
        <p:txBody>
          <a:bodyPr>
            <a:normAutofit fontScale="92500"/>
          </a:bodyPr>
          <a:lstStyle/>
          <a:p>
            <a:pPr algn="just"/>
            <a:r>
              <a:rPr lang="en-US" sz="2900" dirty="0" smtClean="0"/>
              <a:t>Fast internet connection means no perceptible time lag between clicking and opening of a file.</a:t>
            </a:r>
          </a:p>
          <a:p>
            <a:pPr algn="just"/>
            <a:r>
              <a:rPr lang="en-US" sz="2900" dirty="0" smtClean="0"/>
              <a:t>One can use </a:t>
            </a:r>
            <a:r>
              <a:rPr lang="en-US" sz="2900" dirty="0" err="1" smtClean="0"/>
              <a:t>wi-fi</a:t>
            </a:r>
            <a:r>
              <a:rPr lang="en-US" sz="2900" dirty="0" smtClean="0"/>
              <a:t>, dongle, broadband or internet leased line.  However, best is to have a Local Area Network and a dedicated line for internet.</a:t>
            </a:r>
          </a:p>
          <a:p>
            <a:pPr algn="just"/>
            <a:r>
              <a:rPr lang="en-US" sz="2900" dirty="0" smtClean="0"/>
              <a:t>In smaller offices- one can have OFC connection. Many service providers give FTTH (</a:t>
            </a:r>
            <a:r>
              <a:rPr lang="en-US" sz="2900" dirty="0" err="1" smtClean="0"/>
              <a:t>Fibre</a:t>
            </a:r>
            <a:r>
              <a:rPr lang="en-US" sz="2900" dirty="0" smtClean="0"/>
              <a:t> To The Home) with good speed and sufficient data download.</a:t>
            </a:r>
          </a:p>
          <a:p>
            <a:pPr algn="just"/>
            <a:r>
              <a:rPr lang="en-US" sz="2900" dirty="0" smtClean="0"/>
              <a:t>LAN would be preferable - as it is more reliable. </a:t>
            </a:r>
          </a:p>
          <a:p>
            <a:pPr algn="just"/>
            <a:r>
              <a:rPr lang="en-US" sz="2900" dirty="0" smtClean="0"/>
              <a:t>To begin with one can take broadband - or </a:t>
            </a:r>
            <a:r>
              <a:rPr lang="en-US" sz="2900" dirty="0" err="1" smtClean="0"/>
              <a:t>wi-fi</a:t>
            </a:r>
            <a:r>
              <a:rPr lang="en-US" sz="2900" dirty="0" smtClean="0"/>
              <a:t> dongles.</a:t>
            </a:r>
          </a:p>
          <a:p>
            <a:pPr algn="just"/>
            <a:r>
              <a:rPr lang="en-US" sz="2900" dirty="0" smtClean="0"/>
              <a:t>One can even use mobile hotspot to work on eOffice.  </a:t>
            </a:r>
          </a:p>
          <a:p>
            <a:pPr lvl="0" algn="just"/>
            <a:endParaRPr lang="en-IN" sz="2800" dirty="0" smtClean="0"/>
          </a:p>
        </p:txBody>
      </p:sp>
      <p:sp>
        <p:nvSpPr>
          <p:cNvPr id="6" name="Title 2"/>
          <p:cNvSpPr>
            <a:spLocks noGrp="1"/>
          </p:cNvSpPr>
          <p:nvPr>
            <p:ph type="title"/>
          </p:nvPr>
        </p:nvSpPr>
        <p:spPr>
          <a:xfrm>
            <a:off x="304800" y="228600"/>
            <a:ext cx="8229600" cy="125272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lvl="0"/>
            <a:r>
              <a:rPr lang="en-US" sz="4900" dirty="0" smtClean="0">
                <a:solidFill>
                  <a:srgbClr val="FFC000"/>
                </a:solidFill>
                <a:latin typeface="Times New Roman" pitchFamily="18" charset="0"/>
                <a:cs typeface="Times New Roman" pitchFamily="18" charset="0"/>
              </a:rPr>
              <a:t>e</a:t>
            </a:r>
            <a:r>
              <a:rPr lang="en-US" sz="4900" dirty="0" smtClean="0">
                <a:solidFill>
                  <a:srgbClr val="0070C0"/>
                </a:solidFill>
                <a:latin typeface="Times New Roman" pitchFamily="18" charset="0"/>
                <a:cs typeface="Times New Roman" pitchFamily="18" charset="0"/>
              </a:rPr>
              <a:t>OFFICE|</a:t>
            </a:r>
            <a:r>
              <a:rPr lang="en-US" sz="4900" dirty="0" smtClean="0">
                <a:latin typeface="Times New Roman" pitchFamily="18" charset="0"/>
                <a:cs typeface="Times New Roman" pitchFamily="18" charset="0"/>
              </a:rPr>
              <a:t> </a:t>
            </a:r>
            <a:br>
              <a:rPr lang="en-US" sz="4900" dirty="0" smtClean="0">
                <a:latin typeface="Times New Roman" pitchFamily="18" charset="0"/>
                <a:cs typeface="Times New Roman" pitchFamily="18" charset="0"/>
              </a:rPr>
            </a:br>
            <a:r>
              <a:rPr lang="en-IN" dirty="0" smtClean="0">
                <a:solidFill>
                  <a:srgbClr val="FFFF00"/>
                </a:solidFill>
              </a:rPr>
              <a:t>Internet</a:t>
            </a:r>
            <a:endParaRPr lang="en-US"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4787776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304800" y="1600200"/>
            <a:ext cx="8610600" cy="4571999"/>
          </a:xfrm>
          <a:prstGeom prst="rect">
            <a:avLst/>
          </a:prstGeom>
        </p:spPr>
        <p:txBody>
          <a:bodyPr>
            <a:normAutofit fontScale="92500"/>
          </a:bodyPr>
          <a:lstStyle/>
          <a:p>
            <a:pPr algn="just">
              <a:buNone/>
            </a:pPr>
            <a:r>
              <a:rPr lang="en-US" sz="2800" dirty="0" smtClean="0"/>
              <a:t>	Application uses </a:t>
            </a:r>
            <a:r>
              <a:rPr lang="en-US" sz="2800" dirty="0" err="1" smtClean="0"/>
              <a:t>pdf</a:t>
            </a:r>
            <a:r>
              <a:rPr lang="en-US" sz="2800" dirty="0" smtClean="0"/>
              <a:t> for security of files. Thus, the correspondence pages have to be in </a:t>
            </a:r>
            <a:r>
              <a:rPr lang="en-US" sz="2800" dirty="0" err="1" smtClean="0"/>
              <a:t>pdf</a:t>
            </a:r>
            <a:r>
              <a:rPr lang="en-US" sz="2800" dirty="0" smtClean="0"/>
              <a:t>, meaning that dak has to be scanned before it can be attached to eFile. </a:t>
            </a:r>
          </a:p>
          <a:p>
            <a:pPr algn="just"/>
            <a:r>
              <a:rPr lang="en-US" sz="2800" dirty="0" smtClean="0"/>
              <a:t>Hence, scanners are required, in every office, for scanning of dak and letters.</a:t>
            </a:r>
          </a:p>
          <a:p>
            <a:pPr lvl="0" algn="just"/>
            <a:r>
              <a:rPr lang="en-IN" sz="2800" dirty="0" smtClean="0"/>
              <a:t>One/two scanning machines at CRU, depending on physical </a:t>
            </a:r>
            <a:r>
              <a:rPr lang="en-IN" sz="2800" dirty="0" err="1" smtClean="0"/>
              <a:t>dak</a:t>
            </a:r>
            <a:r>
              <a:rPr lang="en-IN" sz="2800" dirty="0" smtClean="0"/>
              <a:t> received, and one or two small machines in Sections with high scanning requirements may suffice.  </a:t>
            </a:r>
            <a:endParaRPr lang="en-US" sz="2800" dirty="0" smtClean="0"/>
          </a:p>
          <a:p>
            <a:pPr algn="just"/>
            <a:r>
              <a:rPr lang="en-IN" sz="2800" dirty="0" smtClean="0"/>
              <a:t>One can use OE (</a:t>
            </a:r>
            <a:r>
              <a:rPr lang="en-IN" sz="2800" dirty="0" err="1" smtClean="0"/>
              <a:t>Swachhta</a:t>
            </a:r>
            <a:r>
              <a:rPr lang="en-IN" sz="2800" dirty="0" smtClean="0"/>
              <a:t>) budget as scanning and digitisation is approved  under </a:t>
            </a:r>
            <a:r>
              <a:rPr lang="en-IN" sz="2800" dirty="0" err="1" smtClean="0"/>
              <a:t>Swachhta</a:t>
            </a:r>
            <a:r>
              <a:rPr lang="en-IN" sz="2800" dirty="0" smtClean="0"/>
              <a:t> Action Plan.</a:t>
            </a:r>
            <a:endParaRPr lang="en-US" sz="2800" dirty="0" smtClean="0"/>
          </a:p>
          <a:p>
            <a:pPr algn="just"/>
            <a:endParaRPr lang="en-US" sz="2800" dirty="0" smtClean="0"/>
          </a:p>
          <a:p>
            <a:pPr lvl="0" algn="just"/>
            <a:endParaRPr lang="en-IN" sz="2800" dirty="0" smtClean="0"/>
          </a:p>
        </p:txBody>
      </p:sp>
      <p:sp>
        <p:nvSpPr>
          <p:cNvPr id="6" name="Title 2"/>
          <p:cNvSpPr>
            <a:spLocks noGrp="1"/>
          </p:cNvSpPr>
          <p:nvPr>
            <p:ph type="title"/>
          </p:nvPr>
        </p:nvSpPr>
        <p:spPr>
          <a:xfrm>
            <a:off x="304800" y="228600"/>
            <a:ext cx="8229600" cy="125272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lvl="0"/>
            <a:r>
              <a:rPr lang="en-US" sz="4900" dirty="0" smtClean="0">
                <a:solidFill>
                  <a:srgbClr val="FFC000"/>
                </a:solidFill>
                <a:latin typeface="Times New Roman" pitchFamily="18" charset="0"/>
                <a:cs typeface="Times New Roman" pitchFamily="18" charset="0"/>
              </a:rPr>
              <a:t>e</a:t>
            </a:r>
            <a:r>
              <a:rPr lang="en-US" sz="4900" dirty="0" smtClean="0">
                <a:solidFill>
                  <a:srgbClr val="0070C0"/>
                </a:solidFill>
                <a:latin typeface="Times New Roman" pitchFamily="18" charset="0"/>
                <a:cs typeface="Times New Roman" pitchFamily="18" charset="0"/>
              </a:rPr>
              <a:t>OFFICE|</a:t>
            </a:r>
            <a:r>
              <a:rPr lang="en-US" sz="4900" dirty="0" smtClean="0">
                <a:latin typeface="Times New Roman" pitchFamily="18" charset="0"/>
                <a:cs typeface="Times New Roman" pitchFamily="18" charset="0"/>
              </a:rPr>
              <a:t/>
            </a:r>
            <a:br>
              <a:rPr lang="en-US" sz="4900" dirty="0" smtClean="0">
                <a:latin typeface="Times New Roman" pitchFamily="18" charset="0"/>
                <a:cs typeface="Times New Roman" pitchFamily="18" charset="0"/>
              </a:rPr>
            </a:br>
            <a:r>
              <a:rPr lang="en-IN" dirty="0" smtClean="0">
                <a:solidFill>
                  <a:srgbClr val="FFFF00"/>
                </a:solidFill>
              </a:rPr>
              <a:t>Scanners</a:t>
            </a:r>
            <a:endParaRPr lang="en-US"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4787776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304800" y="1600200"/>
            <a:ext cx="8610600" cy="4571999"/>
          </a:xfrm>
          <a:prstGeom prst="rect">
            <a:avLst/>
          </a:prstGeom>
        </p:spPr>
        <p:txBody>
          <a:bodyPr>
            <a:normAutofit/>
          </a:bodyPr>
          <a:lstStyle/>
          <a:p>
            <a:pPr algn="just">
              <a:buFont typeface="Wingdings" pitchFamily="2" charset="2"/>
              <a:buChar char="Ø"/>
            </a:pPr>
            <a:r>
              <a:rPr lang="en-IN" sz="2800" dirty="0" smtClean="0"/>
              <a:t>For onsite assistance, a manpower may be desirable. This can be obtained from NIC Services Incorporated (NICSI).  </a:t>
            </a:r>
          </a:p>
          <a:p>
            <a:pPr algn="just">
              <a:buFont typeface="Wingdings" pitchFamily="2" charset="2"/>
              <a:buChar char="Ø"/>
            </a:pPr>
            <a:endParaRPr lang="en-IN" sz="2800" dirty="0" smtClean="0"/>
          </a:p>
          <a:p>
            <a:pPr algn="just">
              <a:buFont typeface="Wingdings" pitchFamily="2" charset="2"/>
              <a:buChar char="Ø"/>
            </a:pPr>
            <a:r>
              <a:rPr lang="en-IN" sz="2800" dirty="0" smtClean="0"/>
              <a:t>One manpower should be enough to cater to many offices in the same  building and around as assistance can be given using apps like </a:t>
            </a:r>
            <a:r>
              <a:rPr lang="en-IN" sz="2800" dirty="0" err="1" smtClean="0"/>
              <a:t>AnyDesk</a:t>
            </a:r>
            <a:r>
              <a:rPr lang="en-IN" sz="2800" dirty="0" smtClean="0"/>
              <a:t>. </a:t>
            </a:r>
          </a:p>
          <a:p>
            <a:pPr algn="just">
              <a:buFont typeface="Wingdings" pitchFamily="2" charset="2"/>
              <a:buChar char="Ø"/>
            </a:pPr>
            <a:endParaRPr lang="en-IN" sz="2800" dirty="0" smtClean="0"/>
          </a:p>
          <a:p>
            <a:pPr algn="just"/>
            <a:endParaRPr lang="en-US" sz="2800" dirty="0" smtClean="0"/>
          </a:p>
          <a:p>
            <a:pPr lvl="0" algn="just"/>
            <a:endParaRPr lang="en-IN" sz="2800" dirty="0" smtClean="0"/>
          </a:p>
        </p:txBody>
      </p:sp>
      <p:sp>
        <p:nvSpPr>
          <p:cNvPr id="6" name="Title 2"/>
          <p:cNvSpPr>
            <a:spLocks noGrp="1"/>
          </p:cNvSpPr>
          <p:nvPr>
            <p:ph type="title"/>
          </p:nvPr>
        </p:nvSpPr>
        <p:spPr>
          <a:xfrm>
            <a:off x="304800" y="228600"/>
            <a:ext cx="8229600" cy="125272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lvl="0"/>
            <a:r>
              <a:rPr lang="en-US" sz="3200" dirty="0" smtClean="0">
                <a:solidFill>
                  <a:srgbClr val="FFC000"/>
                </a:solidFill>
                <a:latin typeface="Times New Roman" pitchFamily="18" charset="0"/>
                <a:cs typeface="Times New Roman" pitchFamily="18" charset="0"/>
              </a:rPr>
              <a:t>e</a:t>
            </a:r>
            <a:r>
              <a:rPr lang="en-US" sz="3200" dirty="0" smtClean="0">
                <a:solidFill>
                  <a:srgbClr val="0070C0"/>
                </a:solidFill>
                <a:latin typeface="Times New Roman" pitchFamily="18" charset="0"/>
                <a:cs typeface="Times New Roman" pitchFamily="18" charset="0"/>
              </a:rPr>
              <a:t>OFFICE|</a:t>
            </a:r>
            <a:br>
              <a:rPr lang="en-US" sz="3200" dirty="0" smtClean="0">
                <a:solidFill>
                  <a:srgbClr val="0070C0"/>
                </a:solidFill>
                <a:latin typeface="Times New Roman" pitchFamily="18" charset="0"/>
                <a:cs typeface="Times New Roman" pitchFamily="18" charset="0"/>
              </a:rPr>
            </a:br>
            <a:r>
              <a:rPr lang="en-US" sz="3200" dirty="0" smtClean="0"/>
              <a:t> </a:t>
            </a:r>
            <a:r>
              <a:rPr lang="en-US" sz="3200" dirty="0" smtClean="0">
                <a:solidFill>
                  <a:srgbClr val="FFFF00"/>
                </a:solidFill>
              </a:rPr>
              <a:t>Hiring of manpower </a:t>
            </a:r>
            <a:endParaRPr lang="en-US"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4787776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304800" y="1600200"/>
            <a:ext cx="8610600" cy="4571999"/>
          </a:xfrm>
          <a:prstGeom prst="rect">
            <a:avLst/>
          </a:prstGeom>
        </p:spPr>
        <p:txBody>
          <a:bodyPr>
            <a:normAutofit/>
          </a:bodyPr>
          <a:lstStyle/>
          <a:p>
            <a:pPr algn="just"/>
            <a:r>
              <a:rPr lang="en-IN" sz="3800" dirty="0" smtClean="0"/>
              <a:t>Employee Master Database (EMD) data would be required for generating instance of eOffice. </a:t>
            </a:r>
          </a:p>
          <a:p>
            <a:pPr algn="just"/>
            <a:r>
              <a:rPr lang="en-IN" sz="3800" dirty="0" smtClean="0"/>
              <a:t>The required template for filling the data would be shared by DGPM in due course. </a:t>
            </a:r>
            <a:endParaRPr lang="en-IN" sz="3800" dirty="0" smtClean="0">
              <a:hlinkClick r:id="rId2" action="ppaction://hlinkfile"/>
            </a:endParaRPr>
          </a:p>
          <a:p>
            <a:pPr>
              <a:buNone/>
            </a:pPr>
            <a:endParaRPr lang="en-US" dirty="0" smtClean="0"/>
          </a:p>
          <a:p>
            <a:pPr algn="just">
              <a:buFont typeface="Wingdings" pitchFamily="2" charset="2"/>
              <a:buChar char="Ø"/>
            </a:pPr>
            <a:endParaRPr lang="en-US" sz="2800" dirty="0" smtClean="0"/>
          </a:p>
          <a:p>
            <a:pPr algn="just"/>
            <a:endParaRPr lang="en-US" sz="2800" dirty="0" smtClean="0"/>
          </a:p>
          <a:p>
            <a:pPr lvl="0" algn="just"/>
            <a:endParaRPr lang="en-IN" sz="2800" dirty="0" smtClean="0"/>
          </a:p>
        </p:txBody>
      </p:sp>
      <p:sp>
        <p:nvSpPr>
          <p:cNvPr id="6" name="Title 2"/>
          <p:cNvSpPr>
            <a:spLocks noGrp="1"/>
          </p:cNvSpPr>
          <p:nvPr>
            <p:ph type="title"/>
          </p:nvPr>
        </p:nvSpPr>
        <p:spPr>
          <a:xfrm>
            <a:off x="304800" y="228600"/>
            <a:ext cx="8229600" cy="125272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lvl="0"/>
            <a:r>
              <a:rPr lang="en-US" sz="3200" dirty="0" smtClean="0">
                <a:solidFill>
                  <a:srgbClr val="FFC000"/>
                </a:solidFill>
                <a:latin typeface="Times New Roman" pitchFamily="18" charset="0"/>
                <a:cs typeface="Times New Roman" pitchFamily="18" charset="0"/>
              </a:rPr>
              <a:t>e</a:t>
            </a:r>
            <a:r>
              <a:rPr lang="en-US" sz="3200" dirty="0" smtClean="0">
                <a:solidFill>
                  <a:srgbClr val="0070C0"/>
                </a:solidFill>
                <a:latin typeface="Times New Roman" pitchFamily="18" charset="0"/>
                <a:cs typeface="Times New Roman" pitchFamily="18" charset="0"/>
              </a:rPr>
              <a:t>OFFICE|</a:t>
            </a:r>
            <a:br>
              <a:rPr lang="en-US" sz="3200" dirty="0" smtClean="0">
                <a:solidFill>
                  <a:srgbClr val="0070C0"/>
                </a:solidFill>
                <a:latin typeface="Times New Roman" pitchFamily="18" charset="0"/>
                <a:cs typeface="Times New Roman" pitchFamily="18" charset="0"/>
              </a:rPr>
            </a:br>
            <a:r>
              <a:rPr lang="en-US" sz="3200" dirty="0" smtClean="0"/>
              <a:t> </a:t>
            </a:r>
            <a:r>
              <a:rPr lang="en-US" sz="3200" dirty="0" smtClean="0">
                <a:solidFill>
                  <a:srgbClr val="FFFF00"/>
                </a:solidFill>
              </a:rPr>
              <a:t>Submission of eOffice Master Data </a:t>
            </a:r>
            <a:endParaRPr lang="en-US"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4787776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304800" y="1600200"/>
            <a:ext cx="8610600" cy="4571999"/>
          </a:xfrm>
          <a:prstGeom prst="rect">
            <a:avLst/>
          </a:prstGeom>
        </p:spPr>
        <p:txBody>
          <a:bodyPr>
            <a:noAutofit/>
          </a:bodyPr>
          <a:lstStyle/>
          <a:p>
            <a:pPr lvl="0" algn="just"/>
            <a:r>
              <a:rPr lang="en-IN" sz="3000" dirty="0" smtClean="0"/>
              <a:t>File heads for creating new files on e-Office have to be finalised according to the needs of various branches in every office. Basic, primary, secondary, tertiary heads are to be provided. </a:t>
            </a:r>
          </a:p>
          <a:p>
            <a:pPr lvl="0" algn="just"/>
            <a:endParaRPr lang="en-IN" sz="3000" dirty="0" smtClean="0"/>
          </a:p>
          <a:p>
            <a:pPr lvl="0" algn="just"/>
            <a:r>
              <a:rPr lang="en-IN" sz="3000" dirty="0" smtClean="0"/>
              <a:t>A no. of these required in a GST Zone have been finalised and are in use in Chandigarh CGST Zone. They will be shared by DGPM with others for comments and views before finalising. </a:t>
            </a:r>
          </a:p>
        </p:txBody>
      </p:sp>
      <p:sp>
        <p:nvSpPr>
          <p:cNvPr id="6" name="Title 2"/>
          <p:cNvSpPr>
            <a:spLocks noGrp="1"/>
          </p:cNvSpPr>
          <p:nvPr>
            <p:ph type="title"/>
          </p:nvPr>
        </p:nvSpPr>
        <p:spPr>
          <a:xfrm>
            <a:off x="304800" y="228600"/>
            <a:ext cx="8229600" cy="125272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lvl="0"/>
            <a:r>
              <a:rPr lang="en-US" sz="3200" dirty="0" smtClean="0">
                <a:solidFill>
                  <a:srgbClr val="FFC000"/>
                </a:solidFill>
                <a:latin typeface="Times New Roman" pitchFamily="18" charset="0"/>
                <a:cs typeface="Times New Roman" pitchFamily="18" charset="0"/>
              </a:rPr>
              <a:t>e</a:t>
            </a:r>
            <a:r>
              <a:rPr lang="en-US" sz="3200" dirty="0" smtClean="0">
                <a:solidFill>
                  <a:srgbClr val="0070C0"/>
                </a:solidFill>
                <a:latin typeface="Times New Roman" pitchFamily="18" charset="0"/>
                <a:cs typeface="Times New Roman" pitchFamily="18" charset="0"/>
              </a:rPr>
              <a:t>OFFICE|</a:t>
            </a:r>
            <a:br>
              <a:rPr lang="en-US" sz="3200" dirty="0" smtClean="0">
                <a:solidFill>
                  <a:srgbClr val="0070C0"/>
                </a:solidFill>
                <a:latin typeface="Times New Roman" pitchFamily="18" charset="0"/>
                <a:cs typeface="Times New Roman" pitchFamily="18" charset="0"/>
              </a:rPr>
            </a:br>
            <a:r>
              <a:rPr lang="en-US" sz="3200" dirty="0" smtClean="0"/>
              <a:t> </a:t>
            </a:r>
            <a:r>
              <a:rPr lang="en-US" sz="3200" dirty="0" smtClean="0">
                <a:solidFill>
                  <a:srgbClr val="FFFF00"/>
                </a:solidFill>
              </a:rPr>
              <a:t>Creation of File Heads </a:t>
            </a:r>
            <a:endParaRPr lang="en-US"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4787776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Times New Roman" pitchFamily="18" charset="0"/>
                <a:cs typeface="Times New Roman" pitchFamily="18" charset="0"/>
              </a:rPr>
              <a:t>e</a:t>
            </a:r>
            <a:r>
              <a:rPr lang="en-US" sz="3200" dirty="0" smtClean="0">
                <a:solidFill>
                  <a:srgbClr val="0070C0"/>
                </a:solidFill>
                <a:latin typeface="Times New Roman" pitchFamily="18" charset="0"/>
                <a:cs typeface="Times New Roman" pitchFamily="18" charset="0"/>
              </a:rPr>
              <a:t>OFFICE|</a:t>
            </a:r>
            <a:br>
              <a:rPr lang="en-US" sz="3200" dirty="0" smtClean="0">
                <a:solidFill>
                  <a:srgbClr val="0070C0"/>
                </a:solidFill>
                <a:latin typeface="Times New Roman" pitchFamily="18" charset="0"/>
                <a:cs typeface="Times New Roman" pitchFamily="18" charset="0"/>
              </a:rPr>
            </a:br>
            <a:r>
              <a:rPr lang="en-US" sz="3200" dirty="0" smtClean="0"/>
              <a:t> </a:t>
            </a:r>
            <a:r>
              <a:rPr lang="en-US" sz="3200" dirty="0" smtClean="0">
                <a:solidFill>
                  <a:srgbClr val="FFFF00"/>
                </a:solidFill>
              </a:rPr>
              <a:t>DSC /e-Signing</a:t>
            </a:r>
            <a:endParaRPr lang="en-US" sz="3200" dirty="0">
              <a:solidFill>
                <a:srgbClr val="FFFF00"/>
              </a:solidFill>
            </a:endParaRPr>
          </a:p>
        </p:txBody>
      </p:sp>
      <p:sp>
        <p:nvSpPr>
          <p:cNvPr id="5" name="TextBox 4"/>
          <p:cNvSpPr txBox="1"/>
          <p:nvPr/>
        </p:nvSpPr>
        <p:spPr>
          <a:xfrm>
            <a:off x="228600" y="1676400"/>
            <a:ext cx="8686800" cy="4524315"/>
          </a:xfrm>
          <a:prstGeom prst="rect">
            <a:avLst/>
          </a:prstGeom>
          <a:noFill/>
        </p:spPr>
        <p:txBody>
          <a:bodyPr wrap="square" rtlCol="0">
            <a:spAutoFit/>
          </a:bodyPr>
          <a:lstStyle/>
          <a:p>
            <a:pPr marL="0" lvl="1" algn="just">
              <a:buFont typeface="Wingdings" pitchFamily="2" charset="2"/>
              <a:buChar char="v"/>
            </a:pPr>
            <a:r>
              <a:rPr lang="en-US" sz="2400" b="1" dirty="0" smtClean="0">
                <a:solidFill>
                  <a:schemeClr val="tx2"/>
                </a:solidFill>
                <a:latin typeface="Arial Narrow" pitchFamily="34" charset="0"/>
              </a:rPr>
              <a:t>5.  Legal recognition of electronic signatures</a:t>
            </a:r>
            <a:r>
              <a:rPr lang="en-US" sz="2400" dirty="0" smtClean="0">
                <a:solidFill>
                  <a:schemeClr val="tx2"/>
                </a:solidFill>
                <a:latin typeface="Arial Narrow" pitchFamily="34" charset="0"/>
              </a:rPr>
              <a:t>.–Where any law provides that information or any other matter shall be authenticated by affixing the signature or any document shall be signed or bear the signature of any person, then, notwithstanding anything contained in such law, such requirement shall be deemed to have been satisfied, if such information or matter is authenticated by means of electronic signature affixed in such manner as may be prescribed by the Central Government</a:t>
            </a:r>
            <a:r>
              <a:rPr lang="en-US" sz="2200" dirty="0" smtClean="0">
                <a:solidFill>
                  <a:schemeClr val="tx2"/>
                </a:solidFill>
                <a:latin typeface="Arial Narrow" pitchFamily="34" charset="0"/>
              </a:rPr>
              <a:t>. </a:t>
            </a:r>
          </a:p>
          <a:p>
            <a:pPr algn="just"/>
            <a:endParaRPr lang="en-US" sz="2400" dirty="0" smtClean="0">
              <a:latin typeface="Arial Narrow" pitchFamily="34" charset="0"/>
            </a:endParaRPr>
          </a:p>
          <a:p>
            <a:pPr algn="just"/>
            <a:r>
              <a:rPr lang="en-US" sz="2400" dirty="0" smtClean="0">
                <a:solidFill>
                  <a:schemeClr val="tx2"/>
                </a:solidFill>
              </a:rPr>
              <a:t>Thus, documents such as summons, PH notices, OIOs etc. can also be digitally signed and remain valid as long as they are in electronic form. When they are printed, signatures must be affixed. </a:t>
            </a:r>
            <a:endParaRPr lang="en-US" sz="2400" dirty="0">
              <a:solidFill>
                <a:schemeClr val="tx2"/>
              </a:solidFill>
            </a:endParaRP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Times New Roman" pitchFamily="18" charset="0"/>
                <a:cs typeface="Times New Roman" pitchFamily="18" charset="0"/>
              </a:rPr>
              <a:t>e</a:t>
            </a:r>
            <a:r>
              <a:rPr lang="en-US" sz="3200" dirty="0" smtClean="0">
                <a:solidFill>
                  <a:srgbClr val="0070C0"/>
                </a:solidFill>
                <a:latin typeface="Times New Roman" pitchFamily="18" charset="0"/>
                <a:cs typeface="Times New Roman" pitchFamily="18" charset="0"/>
              </a:rPr>
              <a:t>OFFICE|</a:t>
            </a:r>
            <a:br>
              <a:rPr lang="en-US" sz="3200" dirty="0" smtClean="0">
                <a:solidFill>
                  <a:srgbClr val="0070C0"/>
                </a:solidFill>
                <a:latin typeface="Times New Roman" pitchFamily="18" charset="0"/>
                <a:cs typeface="Times New Roman" pitchFamily="18" charset="0"/>
              </a:rPr>
            </a:br>
            <a:r>
              <a:rPr lang="en-US" sz="3200" dirty="0" smtClean="0"/>
              <a:t> </a:t>
            </a:r>
            <a:r>
              <a:rPr lang="en-US" sz="3200" dirty="0" smtClean="0">
                <a:solidFill>
                  <a:srgbClr val="FFFF00"/>
                </a:solidFill>
              </a:rPr>
              <a:t>DSC /e-Signing</a:t>
            </a:r>
            <a:endParaRPr lang="en-US" sz="3200" dirty="0">
              <a:solidFill>
                <a:srgbClr val="FFFF00"/>
              </a:solidFill>
            </a:endParaRPr>
          </a:p>
        </p:txBody>
      </p:sp>
      <p:sp>
        <p:nvSpPr>
          <p:cNvPr id="4" name="TextBox 3"/>
          <p:cNvSpPr txBox="1"/>
          <p:nvPr/>
        </p:nvSpPr>
        <p:spPr>
          <a:xfrm>
            <a:off x="304800" y="1676400"/>
            <a:ext cx="8686800" cy="3508653"/>
          </a:xfrm>
          <a:prstGeom prst="rect">
            <a:avLst/>
          </a:prstGeom>
          <a:noFill/>
        </p:spPr>
        <p:txBody>
          <a:bodyPr wrap="square" rtlCol="0">
            <a:spAutoFit/>
          </a:bodyPr>
          <a:lstStyle/>
          <a:p>
            <a:pPr algn="just"/>
            <a:r>
              <a:rPr lang="en-US" sz="2600" b="1" dirty="0" smtClean="0">
                <a:solidFill>
                  <a:schemeClr val="tx2"/>
                </a:solidFill>
              </a:rPr>
              <a:t>Digital signatures</a:t>
            </a:r>
            <a:r>
              <a:rPr lang="en-US" sz="2600" dirty="0" smtClean="0">
                <a:solidFill>
                  <a:schemeClr val="tx2"/>
                </a:solidFill>
              </a:rPr>
              <a:t>: They come with a physical dongle, and are issued to a specific person. May be suitable where one has to use them often as in that case </a:t>
            </a:r>
            <a:r>
              <a:rPr lang="en-US" sz="2600" dirty="0" err="1" smtClean="0">
                <a:solidFill>
                  <a:schemeClr val="tx2"/>
                </a:solidFill>
              </a:rPr>
              <a:t>eSign</a:t>
            </a:r>
            <a:r>
              <a:rPr lang="en-US" sz="2600" dirty="0" smtClean="0">
                <a:solidFill>
                  <a:schemeClr val="tx2"/>
                </a:solidFill>
              </a:rPr>
              <a:t> can be expensive. </a:t>
            </a:r>
          </a:p>
          <a:p>
            <a:pPr algn="just"/>
            <a:endParaRPr lang="en-US" sz="2600" dirty="0" smtClean="0">
              <a:solidFill>
                <a:schemeClr val="tx2"/>
              </a:solidFill>
            </a:endParaRPr>
          </a:p>
          <a:p>
            <a:pPr algn="just"/>
            <a:r>
              <a:rPr lang="en-US" sz="2600" b="1" dirty="0" err="1" smtClean="0">
                <a:solidFill>
                  <a:schemeClr val="tx2"/>
                </a:solidFill>
              </a:rPr>
              <a:t>eSign</a:t>
            </a:r>
            <a:r>
              <a:rPr lang="en-US" sz="2600" dirty="0" smtClean="0">
                <a:solidFill>
                  <a:schemeClr val="tx2"/>
                </a:solidFill>
              </a:rPr>
              <a:t>:  They are integrated with the application; they work by sending OTP on the </a:t>
            </a:r>
            <a:r>
              <a:rPr lang="en-US" sz="2600" dirty="0" err="1" smtClean="0">
                <a:solidFill>
                  <a:schemeClr val="tx2"/>
                </a:solidFill>
              </a:rPr>
              <a:t>Aadhar</a:t>
            </a:r>
            <a:r>
              <a:rPr lang="en-US" sz="2600" dirty="0" smtClean="0">
                <a:solidFill>
                  <a:schemeClr val="tx2"/>
                </a:solidFill>
              </a:rPr>
              <a:t> registered mobile of the user; charges are on the basis of no. of times they are used. </a:t>
            </a:r>
          </a:p>
          <a:p>
            <a:pPr algn="just"/>
            <a:endParaRPr lang="en-US" sz="2200" dirty="0" smtClean="0">
              <a:solidFill>
                <a:schemeClr val="tx2"/>
              </a:solidFill>
            </a:endParaRPr>
          </a:p>
          <a:p>
            <a:endParaRPr lang="en-US" dirty="0"/>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solidFill>
                  <a:srgbClr val="FFC000"/>
                </a:solidFill>
                <a:latin typeface="Times New Roman" pitchFamily="18" charset="0"/>
                <a:cs typeface="Times New Roman" pitchFamily="18" charset="0"/>
              </a:rPr>
              <a:t>e</a:t>
            </a:r>
            <a:r>
              <a:rPr lang="en-US" sz="3800" dirty="0" smtClean="0">
                <a:solidFill>
                  <a:srgbClr val="0070C0"/>
                </a:solidFill>
                <a:latin typeface="Times New Roman" pitchFamily="18" charset="0"/>
                <a:cs typeface="Times New Roman" pitchFamily="18" charset="0"/>
              </a:rPr>
              <a:t>OFFICE|</a:t>
            </a:r>
            <a:br>
              <a:rPr lang="en-US" sz="3800" dirty="0" smtClean="0">
                <a:solidFill>
                  <a:srgbClr val="0070C0"/>
                </a:solidFill>
                <a:latin typeface="Times New Roman" pitchFamily="18" charset="0"/>
                <a:cs typeface="Times New Roman" pitchFamily="18" charset="0"/>
              </a:rPr>
            </a:br>
            <a:r>
              <a:rPr lang="en-US" sz="3800" dirty="0" smtClean="0"/>
              <a:t> </a:t>
            </a:r>
            <a:r>
              <a:rPr lang="en-US" sz="3800" dirty="0" smtClean="0">
                <a:solidFill>
                  <a:srgbClr val="FFFF00"/>
                </a:solidFill>
              </a:rPr>
              <a:t>Training to users </a:t>
            </a:r>
            <a:endParaRPr lang="en-US" sz="3800" dirty="0">
              <a:solidFill>
                <a:srgbClr val="FFFF00"/>
              </a:solidFill>
            </a:endParaRPr>
          </a:p>
        </p:txBody>
      </p:sp>
      <p:sp>
        <p:nvSpPr>
          <p:cNvPr id="4" name="TextBox 3"/>
          <p:cNvSpPr txBox="1"/>
          <p:nvPr/>
        </p:nvSpPr>
        <p:spPr>
          <a:xfrm>
            <a:off x="304800" y="2057400"/>
            <a:ext cx="8686800" cy="4524315"/>
          </a:xfrm>
          <a:prstGeom prst="rect">
            <a:avLst/>
          </a:prstGeom>
          <a:noFill/>
        </p:spPr>
        <p:txBody>
          <a:bodyPr wrap="square" rtlCol="0">
            <a:spAutoFit/>
          </a:bodyPr>
          <a:lstStyle/>
          <a:p>
            <a:pPr algn="just">
              <a:buFont typeface="Wingdings" pitchFamily="2" charset="2"/>
              <a:buChar char="Ø"/>
            </a:pPr>
            <a:r>
              <a:rPr lang="en-US" sz="3600" dirty="0" smtClean="0"/>
              <a:t>Training to master trainers shall be arranged by DGPM through the hired manpower for roll out of eOffice. </a:t>
            </a:r>
          </a:p>
          <a:p>
            <a:pPr algn="just">
              <a:buFont typeface="Wingdings" pitchFamily="2" charset="2"/>
              <a:buChar char="Ø"/>
            </a:pPr>
            <a:r>
              <a:rPr lang="en-US" sz="3600" dirty="0" smtClean="0"/>
              <a:t>These master trainers shall give training to users in an office.</a:t>
            </a:r>
          </a:p>
          <a:p>
            <a:pPr algn="just">
              <a:buFont typeface="Wingdings" pitchFamily="2" charset="2"/>
              <a:buChar char="Ø"/>
            </a:pPr>
            <a:r>
              <a:rPr lang="en-US" sz="3600" dirty="0" smtClean="0"/>
              <a:t>Training can also be obtained from local NIC (NIC State Center) or from videos available online.</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latin typeface="Times New Roman" pitchFamily="18" charset="0"/>
                <a:cs typeface="Times New Roman" pitchFamily="18" charset="0"/>
              </a:rPr>
              <a:t>e</a:t>
            </a:r>
            <a:r>
              <a:rPr lang="en-US" sz="3200" dirty="0" smtClean="0">
                <a:solidFill>
                  <a:srgbClr val="0070C0"/>
                </a:solidFill>
                <a:latin typeface="Times New Roman" pitchFamily="18" charset="0"/>
                <a:cs typeface="Times New Roman" pitchFamily="18" charset="0"/>
              </a:rPr>
              <a:t>OFFICE|</a:t>
            </a:r>
            <a:br>
              <a:rPr lang="en-US" sz="3200" dirty="0" smtClean="0">
                <a:solidFill>
                  <a:srgbClr val="0070C0"/>
                </a:solidFill>
                <a:latin typeface="Times New Roman" pitchFamily="18" charset="0"/>
                <a:cs typeface="Times New Roman" pitchFamily="18" charset="0"/>
              </a:rPr>
            </a:br>
            <a:r>
              <a:rPr lang="en-US" sz="3200" dirty="0" smtClean="0">
                <a:solidFill>
                  <a:srgbClr val="FFFF00"/>
                </a:solidFill>
              </a:rPr>
              <a:t> </a:t>
            </a:r>
            <a:r>
              <a:rPr lang="en-US" sz="3600" dirty="0" smtClean="0">
                <a:solidFill>
                  <a:srgbClr val="FFFF00"/>
                </a:solidFill>
              </a:rPr>
              <a:t>LDAP  binding for email</a:t>
            </a:r>
            <a:endParaRPr lang="en-US" sz="3600" dirty="0">
              <a:solidFill>
                <a:srgbClr val="FFFF00"/>
              </a:solidFill>
            </a:endParaRPr>
          </a:p>
        </p:txBody>
      </p:sp>
      <p:sp>
        <p:nvSpPr>
          <p:cNvPr id="4" name="TextBox 3"/>
          <p:cNvSpPr txBox="1"/>
          <p:nvPr/>
        </p:nvSpPr>
        <p:spPr>
          <a:xfrm>
            <a:off x="304800" y="1676400"/>
            <a:ext cx="8686800" cy="3416320"/>
          </a:xfrm>
          <a:prstGeom prst="rect">
            <a:avLst/>
          </a:prstGeom>
          <a:noFill/>
        </p:spPr>
        <p:txBody>
          <a:bodyPr wrap="square" rtlCol="0">
            <a:spAutoFit/>
          </a:bodyPr>
          <a:lstStyle/>
          <a:p>
            <a:pPr algn="just">
              <a:buFont typeface="Wingdings" pitchFamily="2" charset="2"/>
              <a:buChar char="Ø"/>
            </a:pPr>
            <a:r>
              <a:rPr lang="en-US" sz="3600" dirty="0" smtClean="0"/>
              <a:t>LDAP  binding for all created users with Govt. email is required to sync email server with the eOffice application server. </a:t>
            </a:r>
          </a:p>
          <a:p>
            <a:pPr algn="just">
              <a:buFont typeface="Wingdings" pitchFamily="2" charset="2"/>
              <a:buChar char="Ø"/>
            </a:pPr>
            <a:endParaRPr lang="en-US" sz="3600" dirty="0" smtClean="0"/>
          </a:p>
          <a:p>
            <a:pPr algn="just">
              <a:buFont typeface="Wingdings" pitchFamily="2" charset="2"/>
              <a:buChar char="Ø"/>
            </a:pPr>
            <a:r>
              <a:rPr lang="en-US" sz="3600" dirty="0" smtClean="0"/>
              <a:t>The email details shall be collected by DGPM for LDAP binding by NIC.</a:t>
            </a: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338328"/>
            <a:ext cx="8229600" cy="1033272"/>
          </a:xfrm>
        </p:spPr>
        <p:txBody>
          <a:bodyPr/>
          <a:lstStyle/>
          <a:p>
            <a:r>
              <a:rPr lang="en-US" dirty="0" smtClean="0">
                <a:solidFill>
                  <a:srgbClr val="FFFF00"/>
                </a:solidFill>
                <a:latin typeface="Times New Roman" pitchFamily="18" charset="0"/>
                <a:cs typeface="Times New Roman" pitchFamily="18" charset="0"/>
              </a:rPr>
              <a:t>NIC Mail through </a:t>
            </a:r>
            <a:r>
              <a:rPr lang="en-US" dirty="0" smtClean="0">
                <a:solidFill>
                  <a:srgbClr val="FFC000"/>
                </a:solidFill>
                <a:latin typeface="Times New Roman" pitchFamily="18" charset="0"/>
                <a:cs typeface="Times New Roman" pitchFamily="18" charset="0"/>
              </a:rPr>
              <a:t>e</a:t>
            </a:r>
            <a:r>
              <a:rPr lang="en-US" dirty="0" smtClean="0">
                <a:solidFill>
                  <a:srgbClr val="0070C0"/>
                </a:solidFill>
                <a:latin typeface="Times New Roman" pitchFamily="18" charset="0"/>
                <a:cs typeface="Times New Roman" pitchFamily="18" charset="0"/>
              </a:rPr>
              <a:t>Office</a:t>
            </a:r>
            <a:endParaRPr lang="en-US" dirty="0">
              <a:solidFill>
                <a:srgbClr val="FFFF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05300"/>
            <a:ext cx="8686800" cy="48955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835" t="27881" r="2779" b="42285"/>
          <a:stretch/>
        </p:blipFill>
        <p:spPr bwMode="auto">
          <a:xfrm>
            <a:off x="1752600" y="2895600"/>
            <a:ext cx="6896100" cy="1676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ounded Rectangle 3"/>
          <p:cNvSpPr/>
          <p:nvPr/>
        </p:nvSpPr>
        <p:spPr>
          <a:xfrm>
            <a:off x="228600" y="4724400"/>
            <a:ext cx="8610600" cy="9906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200" dirty="0">
                <a:solidFill>
                  <a:schemeClr val="tx1"/>
                </a:solidFill>
              </a:rPr>
              <a:t>This </a:t>
            </a:r>
            <a:r>
              <a:rPr lang="en-US" sz="2200" dirty="0" smtClean="0">
                <a:solidFill>
                  <a:schemeClr val="tx1"/>
                </a:solidFill>
              </a:rPr>
              <a:t>allows a user </a:t>
            </a:r>
            <a:r>
              <a:rPr lang="en-US" sz="2200" dirty="0">
                <a:solidFill>
                  <a:schemeClr val="tx1"/>
                </a:solidFill>
              </a:rPr>
              <a:t>to directly </a:t>
            </a:r>
            <a:r>
              <a:rPr lang="en-US" sz="2200" dirty="0" smtClean="0">
                <a:solidFill>
                  <a:schemeClr val="tx1"/>
                </a:solidFill>
              </a:rPr>
              <a:t>access his email account from within the application and also diarize any communication received on his email.</a:t>
            </a:r>
            <a:endParaRPr lang="en-US" sz="2200" dirty="0">
              <a:solidFill>
                <a:schemeClr val="tx1"/>
              </a:solidFill>
            </a:endParaRPr>
          </a:p>
        </p:txBody>
      </p:sp>
    </p:spTree>
    <p:extLst>
      <p:ext uri="{BB962C8B-B14F-4D97-AF65-F5344CB8AC3E}">
        <p14:creationId xmlns:p14="http://schemas.microsoft.com/office/powerpoint/2010/main" xmlns="" val="159052656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solidFill>
                  <a:srgbClr val="FFC000"/>
                </a:solidFill>
                <a:latin typeface="Times New Roman" pitchFamily="18" charset="0"/>
                <a:cs typeface="Times New Roman" pitchFamily="18" charset="0"/>
              </a:rPr>
              <a:t>e</a:t>
            </a:r>
            <a:r>
              <a:rPr lang="en-US" sz="3200" dirty="0" smtClean="0">
                <a:solidFill>
                  <a:srgbClr val="0070C0"/>
                </a:solidFill>
                <a:latin typeface="Times New Roman" pitchFamily="18" charset="0"/>
                <a:cs typeface="Times New Roman" pitchFamily="18" charset="0"/>
              </a:rPr>
              <a:t>OFFICE|</a:t>
            </a:r>
            <a:br>
              <a:rPr lang="en-US" sz="3200" dirty="0" smtClean="0">
                <a:solidFill>
                  <a:srgbClr val="0070C0"/>
                </a:solidFill>
                <a:latin typeface="Times New Roman" pitchFamily="18" charset="0"/>
                <a:cs typeface="Times New Roman" pitchFamily="18" charset="0"/>
              </a:rPr>
            </a:br>
            <a:r>
              <a:rPr lang="en-US" sz="3200" dirty="0" smtClean="0"/>
              <a:t> </a:t>
            </a:r>
            <a:r>
              <a:rPr lang="en-US" sz="3600" b="1" dirty="0" smtClean="0">
                <a:solidFill>
                  <a:srgbClr val="FFFF00"/>
                </a:solidFill>
              </a:rPr>
              <a:t>Scanning and </a:t>
            </a:r>
            <a:r>
              <a:rPr lang="en-IN" sz="3600" b="1" dirty="0" smtClean="0">
                <a:solidFill>
                  <a:srgbClr val="FFFF00"/>
                </a:solidFill>
              </a:rPr>
              <a:t>migration of physical Files</a:t>
            </a:r>
            <a:endParaRPr lang="en-US" sz="3600" dirty="0">
              <a:solidFill>
                <a:srgbClr val="FFFF00"/>
              </a:solidFill>
            </a:endParaRPr>
          </a:p>
        </p:txBody>
      </p:sp>
      <p:sp>
        <p:nvSpPr>
          <p:cNvPr id="4" name="TextBox 3"/>
          <p:cNvSpPr txBox="1"/>
          <p:nvPr/>
        </p:nvSpPr>
        <p:spPr>
          <a:xfrm>
            <a:off x="304800" y="1676400"/>
            <a:ext cx="8686800" cy="5262979"/>
          </a:xfrm>
          <a:prstGeom prst="rect">
            <a:avLst/>
          </a:prstGeom>
          <a:noFill/>
        </p:spPr>
        <p:txBody>
          <a:bodyPr wrap="square" rtlCol="0">
            <a:spAutoFit/>
          </a:bodyPr>
          <a:lstStyle/>
          <a:p>
            <a:pPr lvl="0" algn="just">
              <a:buFont typeface="Wingdings" pitchFamily="2" charset="2"/>
              <a:buChar char="Ø"/>
            </a:pPr>
            <a:r>
              <a:rPr lang="en-IN" sz="2200" dirty="0" smtClean="0"/>
              <a:t> </a:t>
            </a:r>
            <a:r>
              <a:rPr lang="en-IN" sz="2400" dirty="0" smtClean="0"/>
              <a:t>Working files may be required to be migrated to eOffice. Therefore such files may be listed; duly page numbered incl. note sheet and correspondence pages  for scanning and digitisation;</a:t>
            </a:r>
            <a:endParaRPr lang="en-US" sz="2400" dirty="0" smtClean="0"/>
          </a:p>
          <a:p>
            <a:pPr lvl="0" algn="just">
              <a:buFont typeface="Wingdings" pitchFamily="2" charset="2"/>
              <a:buChar char="Ø"/>
            </a:pPr>
            <a:endParaRPr lang="en-IN" sz="2400" dirty="0" smtClean="0"/>
          </a:p>
          <a:p>
            <a:pPr lvl="0" algn="just">
              <a:buFont typeface="Wingdings" pitchFamily="2" charset="2"/>
              <a:buChar char="Ø"/>
            </a:pPr>
            <a:r>
              <a:rPr lang="en-IN" sz="2400" dirty="0" smtClean="0"/>
              <a:t>For scanning and digitisation of the files, contract can be awarded through </a:t>
            </a:r>
            <a:r>
              <a:rPr lang="en-IN" sz="2400" dirty="0" err="1" smtClean="0"/>
              <a:t>GeM</a:t>
            </a:r>
            <a:r>
              <a:rPr lang="en-IN" sz="2400" dirty="0" smtClean="0"/>
              <a:t> . SAP budget can be used for this purpose. GEM has many companies which carry out scanning and digitisation. </a:t>
            </a:r>
            <a:endParaRPr lang="en-US" sz="2400" dirty="0" smtClean="0"/>
          </a:p>
          <a:p>
            <a:pPr lvl="0" algn="just">
              <a:buFont typeface="Wingdings" pitchFamily="2" charset="2"/>
              <a:buChar char="Ø"/>
            </a:pPr>
            <a:endParaRPr lang="en-US" sz="2400" dirty="0" smtClean="0"/>
          </a:p>
          <a:p>
            <a:pPr lvl="0" algn="just">
              <a:buFont typeface="Wingdings" pitchFamily="2" charset="2"/>
              <a:buChar char="Ø"/>
            </a:pPr>
            <a:r>
              <a:rPr lang="en-IN" sz="2400" dirty="0" smtClean="0"/>
              <a:t>Procedure for scanning and migration of files is given at  </a:t>
            </a:r>
            <a:r>
              <a:rPr lang="en-IN" sz="2400" dirty="0" smtClean="0">
                <a:hlinkClick r:id="rId2"/>
              </a:rPr>
              <a:t>https://docs.eoffice.gov.in/Guidelines_for_Scanning.pdf</a:t>
            </a:r>
            <a:r>
              <a:rPr lang="en-IN" sz="2400" dirty="0" smtClean="0"/>
              <a:t> and  </a:t>
            </a:r>
            <a:r>
              <a:rPr lang="en-IN" sz="2400" dirty="0" smtClean="0">
                <a:hlinkClick r:id="rId3"/>
              </a:rPr>
              <a:t>https://docs.eoffice.gov.in/Guidelines_for_Migration.pdf</a:t>
            </a:r>
            <a:r>
              <a:rPr lang="en-IN" sz="2400" dirty="0" smtClean="0"/>
              <a:t> respectively to scan and migrate scanned files onto eOffice. Of course migration can begin only after launch of e-Office.</a:t>
            </a:r>
            <a:endParaRPr lang="en-US" sz="2400" dirty="0"/>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solidFill>
                  <a:srgbClr val="FFC000"/>
                </a:solidFill>
                <a:latin typeface="Times New Roman" pitchFamily="18" charset="0"/>
                <a:cs typeface="Times New Roman" pitchFamily="18" charset="0"/>
              </a:rPr>
              <a:t>e</a:t>
            </a:r>
            <a:r>
              <a:rPr lang="en-US" sz="3200" dirty="0" smtClean="0">
                <a:solidFill>
                  <a:srgbClr val="0070C0"/>
                </a:solidFill>
                <a:latin typeface="Times New Roman" pitchFamily="18" charset="0"/>
                <a:cs typeface="Times New Roman" pitchFamily="18" charset="0"/>
              </a:rPr>
              <a:t>OFFICE|</a:t>
            </a:r>
            <a:br>
              <a:rPr lang="en-US" sz="3200" dirty="0" smtClean="0">
                <a:solidFill>
                  <a:srgbClr val="0070C0"/>
                </a:solidFill>
                <a:latin typeface="Times New Roman" pitchFamily="18" charset="0"/>
                <a:cs typeface="Times New Roman" pitchFamily="18" charset="0"/>
              </a:rPr>
            </a:br>
            <a:r>
              <a:rPr lang="en-US" sz="3600" dirty="0" smtClean="0"/>
              <a:t> </a:t>
            </a:r>
            <a:r>
              <a:rPr lang="en-IN" sz="3600" b="1" dirty="0" smtClean="0">
                <a:solidFill>
                  <a:srgbClr val="FFFF00"/>
                </a:solidFill>
              </a:rPr>
              <a:t>eOffice Administrators</a:t>
            </a:r>
            <a:endParaRPr lang="en-US" sz="3600" dirty="0">
              <a:solidFill>
                <a:srgbClr val="FFFF00"/>
              </a:solidFill>
            </a:endParaRPr>
          </a:p>
        </p:txBody>
      </p:sp>
      <p:sp>
        <p:nvSpPr>
          <p:cNvPr id="4" name="TextBox 3"/>
          <p:cNvSpPr txBox="1"/>
          <p:nvPr/>
        </p:nvSpPr>
        <p:spPr>
          <a:xfrm>
            <a:off x="304800" y="1676400"/>
            <a:ext cx="8686800" cy="5293757"/>
          </a:xfrm>
          <a:prstGeom prst="rect">
            <a:avLst/>
          </a:prstGeom>
          <a:noFill/>
        </p:spPr>
        <p:txBody>
          <a:bodyPr wrap="square" rtlCol="0">
            <a:spAutoFit/>
          </a:bodyPr>
          <a:lstStyle/>
          <a:p>
            <a:pPr lvl="0" algn="just">
              <a:buFont typeface="Wingdings" pitchFamily="2" charset="2"/>
              <a:buChar char="Ø"/>
            </a:pPr>
            <a:r>
              <a:rPr lang="en-IN" sz="2600" dirty="0" smtClean="0"/>
              <a:t> The eOffice application requires System Administrator and Local Admin who have to manage the data entry and changes  required upon change in charges and transfer of users. </a:t>
            </a:r>
          </a:p>
          <a:p>
            <a:pPr lvl="0" algn="just">
              <a:buFont typeface="Wingdings" pitchFamily="2" charset="2"/>
              <a:buChar char="Ø"/>
            </a:pPr>
            <a:r>
              <a:rPr lang="en-US" sz="2600" dirty="0" smtClean="0"/>
              <a:t> Two officers can be identified for this purpose in each Commissionerate/Directorate, who can receive additional training on eOffice.</a:t>
            </a:r>
          </a:p>
          <a:p>
            <a:pPr lvl="0" algn="just">
              <a:buFont typeface="Wingdings" pitchFamily="2" charset="2"/>
              <a:buChar char="Ø"/>
            </a:pPr>
            <a:r>
              <a:rPr lang="en-US" sz="2600" dirty="0" smtClean="0"/>
              <a:t>AC/DC-Systems may be made the Local Admin of eOffice, who can be the single point of contact for users of a Commissionerate/Directorate. </a:t>
            </a:r>
          </a:p>
          <a:p>
            <a:pPr lvl="0" algn="just">
              <a:buFont typeface="Wingdings" pitchFamily="2" charset="2"/>
              <a:buChar char="Ø"/>
            </a:pPr>
            <a:r>
              <a:rPr lang="en-US" sz="2600" dirty="0" smtClean="0"/>
              <a:t>One may issue Office Orders to assign these responsibilities.</a:t>
            </a:r>
          </a:p>
          <a:p>
            <a:pPr lvl="0" algn="just"/>
            <a:endParaRPr lang="en-US" sz="2600" dirty="0" smtClean="0"/>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252728"/>
          </a:xfrm>
        </p:spPr>
        <p:txBody>
          <a:bodyPr>
            <a:normAutofit fontScale="90000"/>
          </a:bodyPr>
          <a:lstStyle/>
          <a:p>
            <a:r>
              <a:rPr lang="en-US" dirty="0" smtClean="0">
                <a:solidFill>
                  <a:srgbClr val="FFFF00"/>
                </a:solidFill>
              </a:rPr>
              <a:t>5 Mantras for successful implementation </a:t>
            </a:r>
            <a:endParaRPr lang="en-US" dirty="0">
              <a:solidFill>
                <a:srgbClr val="FFFF00"/>
              </a:solidFill>
            </a:endParaRPr>
          </a:p>
        </p:txBody>
      </p:sp>
      <p:sp>
        <p:nvSpPr>
          <p:cNvPr id="3" name="TextBox 2"/>
          <p:cNvSpPr txBox="1"/>
          <p:nvPr/>
        </p:nvSpPr>
        <p:spPr>
          <a:xfrm>
            <a:off x="228600" y="1600200"/>
            <a:ext cx="8686800" cy="5570756"/>
          </a:xfrm>
          <a:prstGeom prst="rect">
            <a:avLst/>
          </a:prstGeom>
          <a:noFill/>
          <a:ln>
            <a:noFill/>
          </a:ln>
          <a:effectLst/>
        </p:spPr>
        <p:txBody>
          <a:bodyPr wrap="square" rtlCol="0">
            <a:spAutoFit/>
          </a:bodyPr>
          <a:lstStyle/>
          <a:p>
            <a:pPr marL="514350" indent="-514350" algn="just">
              <a:buFont typeface="Wingdings" pitchFamily="2" charset="2"/>
              <a:buChar char="Ø"/>
            </a:pPr>
            <a:r>
              <a:rPr lang="en-US" sz="2600" b="1" dirty="0" smtClean="0"/>
              <a:t>Commitment of senior officers </a:t>
            </a:r>
          </a:p>
          <a:p>
            <a:pPr marL="971550" lvl="2" indent="-514350" algn="just"/>
            <a:r>
              <a:rPr lang="en-US" sz="2600" dirty="0" smtClean="0"/>
              <a:t>	DGGI Chandigarh, even though not part of the Chandigarh Zone, was able to implement it due to commitment of its Joint Director. </a:t>
            </a:r>
            <a:endParaRPr lang="en-US" sz="2600" b="1" dirty="0" smtClean="0"/>
          </a:p>
          <a:p>
            <a:pPr marL="514350" indent="-514350" algn="just">
              <a:buFont typeface="Wingdings" pitchFamily="2" charset="2"/>
              <a:buChar char="Ø"/>
            </a:pPr>
            <a:r>
              <a:rPr lang="en-US" sz="2600" b="1" dirty="0" smtClean="0"/>
              <a:t>Dedicated/ Enthusiastic Core Team</a:t>
            </a:r>
          </a:p>
          <a:p>
            <a:pPr marL="514350" indent="-514350" algn="just">
              <a:buFont typeface="Wingdings" pitchFamily="2" charset="2"/>
              <a:buChar char="Ø"/>
            </a:pPr>
            <a:r>
              <a:rPr lang="en-US" sz="2600" b="1" dirty="0" smtClean="0"/>
              <a:t>High Speed internet connection</a:t>
            </a:r>
          </a:p>
          <a:p>
            <a:pPr marL="971550" lvl="1" indent="-514350" algn="just"/>
            <a:r>
              <a:rPr lang="en-US" sz="2600" dirty="0" smtClean="0"/>
              <a:t>	A poor internet connection will result in frequent interruption of work frustrating users, who may tend to blame it wrongly on server failure. </a:t>
            </a:r>
          </a:p>
          <a:p>
            <a:pPr marL="514350" indent="-514350" algn="just">
              <a:buFont typeface="Wingdings" pitchFamily="2" charset="2"/>
              <a:buChar char="Ø"/>
            </a:pPr>
            <a:r>
              <a:rPr lang="en-US" sz="2600" b="1" dirty="0" smtClean="0"/>
              <a:t>Proper Infrastructure</a:t>
            </a:r>
          </a:p>
          <a:p>
            <a:pPr marL="971550" lvl="1" indent="-514350" algn="just"/>
            <a:r>
              <a:rPr lang="en-US" sz="2600" dirty="0" smtClean="0"/>
              <a:t>	PC/AIO/Laptop for all users; some scanners</a:t>
            </a:r>
          </a:p>
          <a:p>
            <a:pPr marL="514350" indent="-514350" algn="just">
              <a:buFont typeface="Wingdings" pitchFamily="2" charset="2"/>
              <a:buChar char="Ø"/>
            </a:pPr>
            <a:r>
              <a:rPr lang="en-US" sz="2600" b="1" dirty="0" smtClean="0"/>
              <a:t>Training of staff – </a:t>
            </a:r>
            <a:r>
              <a:rPr lang="en-US" sz="2600" dirty="0" smtClean="0"/>
              <a:t>May require training/support for six months</a:t>
            </a:r>
          </a:p>
          <a:p>
            <a:pPr marL="0" lvl="1" algn="just"/>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381000" y="1447800"/>
            <a:ext cx="8305800" cy="5016758"/>
          </a:xfrm>
          <a:prstGeom prst="rect">
            <a:avLst/>
          </a:prstGeom>
          <a:noFill/>
        </p:spPr>
        <p:txBody>
          <a:bodyPr wrap="square" rtlCol="0">
            <a:spAutoFit/>
          </a:bodyPr>
          <a:lstStyle/>
          <a:p>
            <a:pPr algn="ctr"/>
            <a:endParaRPr lang="en-US" sz="6400" dirty="0" smtClean="0">
              <a:solidFill>
                <a:srgbClr val="FF0000"/>
              </a:solidFill>
            </a:endParaRPr>
          </a:p>
          <a:p>
            <a:pPr algn="ctr"/>
            <a:r>
              <a:rPr lang="en-US" sz="6400" dirty="0" smtClean="0">
                <a:solidFill>
                  <a:srgbClr val="FF0000"/>
                </a:solidFill>
              </a:rPr>
              <a:t>Thank You.</a:t>
            </a:r>
          </a:p>
          <a:p>
            <a:pPr algn="ctr"/>
            <a:endParaRPr lang="en-US" sz="6400" dirty="0" smtClean="0">
              <a:solidFill>
                <a:srgbClr val="FF0000"/>
              </a:solidFill>
            </a:endParaRPr>
          </a:p>
          <a:p>
            <a:endParaRPr lang="en-US" sz="3200" dirty="0" smtClean="0"/>
          </a:p>
          <a:p>
            <a:pPr algn="just"/>
            <a:r>
              <a:rPr lang="en-US" sz="3200" dirty="0" smtClean="0"/>
              <a:t>In case of any doubts please write to DGPM Delhi at </a:t>
            </a:r>
            <a:r>
              <a:rPr lang="en-US" sz="3200" dirty="0" smtClean="0">
                <a:hlinkClick r:id="rId3"/>
              </a:rPr>
              <a:t>dgpm.insp-cbec@nic.in</a:t>
            </a:r>
            <a:r>
              <a:rPr lang="en-US" sz="3200" dirty="0" smtClean="0"/>
              <a:t> or to me at </a:t>
            </a:r>
            <a:r>
              <a:rPr lang="en-US" sz="3200" dirty="0" smtClean="0">
                <a:hlinkClick r:id="rId4"/>
              </a:rPr>
              <a:t>sunils.katiyar@gov.in</a:t>
            </a:r>
            <a:endParaRPr lang="en-US" sz="3200" dirty="0"/>
          </a:p>
        </p:txBody>
      </p:sp>
    </p:spTree>
    <p:extLst>
      <p:ext uri="{BB962C8B-B14F-4D97-AF65-F5344CB8AC3E}">
        <p14:creationId xmlns:p14="http://schemas.microsoft.com/office/powerpoint/2010/main" xmlns="" val="1525390421"/>
      </p:ext>
    </p:extLst>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dirty="0">
                <a:solidFill>
                  <a:srgbClr val="FFC000"/>
                </a:solidFill>
                <a:latin typeface="Times New Roman" pitchFamily="18" charset="0"/>
                <a:cs typeface="Times New Roman" pitchFamily="18" charset="0"/>
              </a:rPr>
              <a:t>e</a:t>
            </a:r>
            <a:r>
              <a:rPr lang="en-US" dirty="0">
                <a:solidFill>
                  <a:srgbClr val="0070C0"/>
                </a:solidFill>
                <a:latin typeface="Times New Roman" pitchFamily="18" charset="0"/>
                <a:cs typeface="Times New Roman" pitchFamily="18" charset="0"/>
              </a:rPr>
              <a:t>OFFICE </a:t>
            </a:r>
            <a:r>
              <a:rPr lang="en-US" dirty="0">
                <a:solidFill>
                  <a:schemeClr val="tx1"/>
                </a:solidFill>
                <a:latin typeface="Times New Roman" pitchFamily="18" charset="0"/>
                <a:cs typeface="Times New Roman" pitchFamily="18" charset="0"/>
              </a:rPr>
              <a:t>|</a:t>
            </a:r>
            <a:r>
              <a:rPr lang="en-US" dirty="0">
                <a:solidFill>
                  <a:srgbClr val="0070C0"/>
                </a:solidFill>
                <a:latin typeface="Times New Roman" pitchFamily="18" charset="0"/>
                <a:cs typeface="Times New Roman" pitchFamily="18" charset="0"/>
              </a:rPr>
              <a:t> </a:t>
            </a:r>
            <a:r>
              <a:rPr lang="en-US" dirty="0" smtClean="0">
                <a:solidFill>
                  <a:srgbClr val="FFFF00"/>
                </a:solidFill>
              </a:rPr>
              <a:t>MIS Reports</a:t>
            </a:r>
            <a:endParaRPr lang="en-US" dirty="0">
              <a:solidFill>
                <a:srgbClr val="FFFF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447800"/>
            <a:ext cx="8686800" cy="48811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lowchart: Alternate Process 3"/>
          <p:cNvSpPr/>
          <p:nvPr/>
        </p:nvSpPr>
        <p:spPr>
          <a:xfrm>
            <a:off x="228600" y="5638800"/>
            <a:ext cx="8686800" cy="609600"/>
          </a:xfrm>
          <a:prstGeom prst="flowChartAlternateProcess">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200" dirty="0" smtClean="0">
                <a:solidFill>
                  <a:schemeClr val="tx1"/>
                </a:solidFill>
              </a:rPr>
              <a:t>It facilitates </a:t>
            </a:r>
            <a:r>
              <a:rPr lang="en-US" sz="2200" dirty="0">
                <a:solidFill>
                  <a:schemeClr val="tx1"/>
                </a:solidFill>
              </a:rPr>
              <a:t>reports </a:t>
            </a:r>
            <a:r>
              <a:rPr lang="en-US" sz="2200" dirty="0" smtClean="0">
                <a:solidFill>
                  <a:schemeClr val="tx1"/>
                </a:solidFill>
              </a:rPr>
              <a:t>on all parameters </a:t>
            </a:r>
            <a:r>
              <a:rPr lang="en-US" sz="2200" dirty="0">
                <a:solidFill>
                  <a:schemeClr val="tx1"/>
                </a:solidFill>
              </a:rPr>
              <a:t>in the eFile </a:t>
            </a:r>
            <a:r>
              <a:rPr lang="en-US" sz="2200" dirty="0" smtClean="0">
                <a:solidFill>
                  <a:schemeClr val="tx1"/>
                </a:solidFill>
              </a:rPr>
              <a:t>application.</a:t>
            </a:r>
            <a:endParaRPr lang="en-US" sz="2200" dirty="0">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133599"/>
            <a:ext cx="914400" cy="1814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 y="4001414"/>
            <a:ext cx="1188720" cy="1561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2183914"/>
            <a:ext cx="914400" cy="413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1640" y="2819400"/>
            <a:ext cx="1005840" cy="464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362200" y="2067950"/>
            <a:ext cx="731520" cy="21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81200" y="3429000"/>
            <a:ext cx="2286000" cy="1878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846040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randombar(horizontal)">
                                      <p:cBhvr>
                                        <p:cTn id="13" dur="500"/>
                                        <p:tgtEl>
                                          <p:spTgt spid="2051"/>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horizontal)">
                                      <p:cBhvr>
                                        <p:cTn id="17" dur="500"/>
                                        <p:tgtEl>
                                          <p:spTgt spid="6146"/>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randombar(horizontal)">
                                      <p:cBhvr>
                                        <p:cTn id="21" dur="500"/>
                                        <p:tgtEl>
                                          <p:spTgt spid="6147"/>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randombar(horizontal)">
                                      <p:cBhvr>
                                        <p:cTn id="25" dur="500"/>
                                        <p:tgtEl>
                                          <p:spTgt spid="614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6151"/>
                                        </p:tgtEl>
                                        <p:attrNameLst>
                                          <p:attrName>style.visibility</p:attrName>
                                        </p:attrNameLst>
                                      </p:cBhvr>
                                      <p:to>
                                        <p:strVal val="visible"/>
                                      </p:to>
                                    </p:set>
                                    <p:animEffect transition="in" filter="randombar(horizontal)">
                                      <p:cBhvr>
                                        <p:cTn id="29" dur="500"/>
                                        <p:tgtEl>
                                          <p:spTgt spid="6151"/>
                                        </p:tgtEl>
                                      </p:cBhvr>
                                    </p:animEffect>
                                  </p:childTnLst>
                                </p:cTn>
                              </p:par>
                            </p:childTnLst>
                          </p:cTn>
                        </p:par>
                        <p:par>
                          <p:cTn id="30" fill="hold">
                            <p:stCondLst>
                              <p:cond delay="3000"/>
                            </p:stCondLst>
                            <p:childTnLst>
                              <p:par>
                                <p:cTn id="31" presetID="14" presetClass="entr" presetSubtype="10" fill="hold" nodeType="afterEffect">
                                  <p:stCondLst>
                                    <p:cond delay="0"/>
                                  </p:stCondLst>
                                  <p:childTnLst>
                                    <p:set>
                                      <p:cBhvr>
                                        <p:cTn id="32" dur="1" fill="hold">
                                          <p:stCondLst>
                                            <p:cond delay="0"/>
                                          </p:stCondLst>
                                        </p:cTn>
                                        <p:tgtEl>
                                          <p:spTgt spid="6149"/>
                                        </p:tgtEl>
                                        <p:attrNameLst>
                                          <p:attrName>style.visibility</p:attrName>
                                        </p:attrNameLst>
                                      </p:cBhvr>
                                      <p:to>
                                        <p:strVal val="visible"/>
                                      </p:to>
                                    </p:set>
                                    <p:animEffect transition="in" filter="randombar(horizontal)">
                                      <p:cBhvr>
                                        <p:cTn id="33" dur="500"/>
                                        <p:tgtEl>
                                          <p:spTgt spid="6149"/>
                                        </p:tgtEl>
                                      </p:cBhvr>
                                    </p:animEffect>
                                  </p:childTnLst>
                                </p:cTn>
                              </p:par>
                            </p:childTnLst>
                          </p:cTn>
                        </p:par>
                        <p:par>
                          <p:cTn id="34" fill="hold">
                            <p:stCondLst>
                              <p:cond delay="3500"/>
                            </p:stCondLst>
                            <p:childTnLst>
                              <p:par>
                                <p:cTn id="35" presetID="14" presetClass="entr" presetSubtype="10" fill="hold" nodeType="afterEffect">
                                  <p:stCondLst>
                                    <p:cond delay="0"/>
                                  </p:stCondLst>
                                  <p:childTnLst>
                                    <p:set>
                                      <p:cBhvr>
                                        <p:cTn id="36" dur="1" fill="hold">
                                          <p:stCondLst>
                                            <p:cond delay="0"/>
                                          </p:stCondLst>
                                        </p:cTn>
                                        <p:tgtEl>
                                          <p:spTgt spid="6150"/>
                                        </p:tgtEl>
                                        <p:attrNameLst>
                                          <p:attrName>style.visibility</p:attrName>
                                        </p:attrNameLst>
                                      </p:cBhvr>
                                      <p:to>
                                        <p:strVal val="visible"/>
                                      </p:to>
                                    </p:set>
                                    <p:animEffect transition="in" filter="randombar(horizontal)">
                                      <p:cBhvr>
                                        <p:cTn id="37" dur="500"/>
                                        <p:tgtEl>
                                          <p:spTgt spid="61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981200"/>
          </a:xfrm>
        </p:spPr>
        <p:txBody>
          <a:bodyPr>
            <a:normAutofit fontScale="90000"/>
          </a:bodyPr>
          <a:lstStyle/>
          <a:p>
            <a:r>
              <a:rPr lang="en-US" sz="6000" dirty="0" smtClean="0">
                <a:solidFill>
                  <a:srgbClr val="FFC000"/>
                </a:solidFill>
                <a:latin typeface="Times New Roman" pitchFamily="18" charset="0"/>
                <a:cs typeface="Times New Roman" pitchFamily="18" charset="0"/>
              </a:rPr>
              <a:t/>
            </a:r>
            <a:br>
              <a:rPr lang="en-US" sz="6000" dirty="0" smtClean="0">
                <a:solidFill>
                  <a:srgbClr val="FFC000"/>
                </a:solidFill>
                <a:latin typeface="Times New Roman" pitchFamily="18" charset="0"/>
                <a:cs typeface="Times New Roman" pitchFamily="18" charset="0"/>
              </a:rPr>
            </a:br>
            <a:r>
              <a:rPr lang="en-US" sz="6000" dirty="0" smtClean="0">
                <a:solidFill>
                  <a:srgbClr val="FFC000"/>
                </a:solidFill>
                <a:latin typeface="Times New Roman" pitchFamily="18" charset="0"/>
                <a:cs typeface="Times New Roman" pitchFamily="18" charset="0"/>
              </a:rPr>
              <a:t/>
            </a:r>
            <a:br>
              <a:rPr lang="en-US" sz="6000" dirty="0" smtClean="0">
                <a:solidFill>
                  <a:srgbClr val="FFC000"/>
                </a:solidFill>
                <a:latin typeface="Times New Roman" pitchFamily="18" charset="0"/>
                <a:cs typeface="Times New Roman" pitchFamily="18" charset="0"/>
              </a:rPr>
            </a:br>
            <a:r>
              <a:rPr lang="en-US" sz="6000" dirty="0" err="1" smtClean="0">
                <a:solidFill>
                  <a:srgbClr val="FFC000"/>
                </a:solidFill>
                <a:latin typeface="Times New Roman" pitchFamily="18" charset="0"/>
                <a:cs typeface="Times New Roman" pitchFamily="18" charset="0"/>
              </a:rPr>
              <a:t>e</a:t>
            </a:r>
            <a:r>
              <a:rPr lang="en-US" sz="6000" dirty="0" err="1" smtClean="0">
                <a:solidFill>
                  <a:srgbClr val="0070C0"/>
                </a:solidFill>
                <a:latin typeface="Times New Roman" pitchFamily="18" charset="0"/>
                <a:cs typeface="Times New Roman" pitchFamily="18" charset="0"/>
              </a:rPr>
              <a:t>OFFICE</a:t>
            </a:r>
            <a:r>
              <a:rPr lang="en-US" sz="6000" dirty="0" smtClean="0">
                <a:solidFill>
                  <a:srgbClr val="0070C0"/>
                </a:solidFill>
                <a:latin typeface="Times New Roman" pitchFamily="18" charset="0"/>
                <a:cs typeface="Times New Roman" pitchFamily="18" charset="0"/>
              </a:rPr>
              <a:t>|</a:t>
            </a:r>
            <a:r>
              <a:rPr lang="en-US" sz="6000" dirty="0" smtClean="0">
                <a:latin typeface="Times New Roman" pitchFamily="18" charset="0"/>
                <a:cs typeface="Times New Roman" pitchFamily="18" charset="0"/>
              </a:rPr>
              <a:t/>
            </a:r>
            <a:br>
              <a:rPr lang="en-US" sz="6000" dirty="0" smtClean="0">
                <a:latin typeface="Times New Roman" pitchFamily="18" charset="0"/>
                <a:cs typeface="Times New Roman" pitchFamily="18" charset="0"/>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5" name="Rectangle 4"/>
          <p:cNvSpPr/>
          <p:nvPr/>
        </p:nvSpPr>
        <p:spPr>
          <a:xfrm>
            <a:off x="381000" y="2362201"/>
            <a:ext cx="8534400" cy="2862322"/>
          </a:xfrm>
          <a:prstGeom prst="rect">
            <a:avLst/>
          </a:prstGeom>
        </p:spPr>
        <p:txBody>
          <a:bodyPr wrap="square">
            <a:spAutoFit/>
          </a:bodyPr>
          <a:lstStyle/>
          <a:p>
            <a:pPr algn="ctr"/>
            <a:r>
              <a:rPr lang="en-US" sz="4600" dirty="0" smtClean="0">
                <a:solidFill>
                  <a:srgbClr val="FF0000"/>
                </a:solidFill>
              </a:rPr>
              <a:t>Implementation of e-Office</a:t>
            </a:r>
          </a:p>
          <a:p>
            <a:pPr algn="ctr"/>
            <a:r>
              <a:rPr lang="en-US" sz="4200" dirty="0" smtClean="0"/>
              <a:t>Steps being taken centrally for all by CBIC (through DGPM)</a:t>
            </a:r>
          </a:p>
          <a:p>
            <a:pPr algn="ctr"/>
            <a:endParaRPr lang="en-US" sz="4800" dirty="0" smtClean="0">
              <a:solidFill>
                <a:srgbClr val="FF33CC"/>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799" cy="5334000"/>
          </a:xfrm>
        </p:spPr>
        <p:txBody>
          <a:bodyPr>
            <a:normAutofit lnSpcReduction="10000"/>
          </a:bodyPr>
          <a:lstStyle/>
          <a:p>
            <a:pPr marL="514350" lvl="1" indent="-514350" algn="just">
              <a:buFont typeface="+mj-lt"/>
              <a:buAutoNum type="romanLcPeriod"/>
            </a:pPr>
            <a:r>
              <a:rPr lang="en-US" dirty="0" smtClean="0">
                <a:solidFill>
                  <a:srgbClr val="FF0000"/>
                </a:solidFill>
              </a:rPr>
              <a:t>ICT infrastructure for hosting of the application </a:t>
            </a:r>
            <a:r>
              <a:rPr lang="en-US" dirty="0" smtClean="0"/>
              <a:t>– First requirement to use the application is to obtain ICT infrastructure where e-Office application can be hosted for CBIC. This is being done at one of the National Data Centers of NIC. Once this is done, and the users mapped (after obtaining EMD data from the field), one would be able to login using one’s @</a:t>
            </a:r>
            <a:r>
              <a:rPr lang="en-US" dirty="0" err="1" smtClean="0"/>
              <a:t>gov.in</a:t>
            </a:r>
            <a:r>
              <a:rPr lang="en-US" dirty="0" smtClean="0"/>
              <a:t> email account. </a:t>
            </a:r>
            <a:endParaRPr lang="en-US" dirty="0" smtClean="0">
              <a:solidFill>
                <a:srgbClr val="FF33CC"/>
              </a:solidFill>
            </a:endParaRPr>
          </a:p>
          <a:p>
            <a:pPr marL="514350" lvl="1" indent="-514350" algn="just">
              <a:buFont typeface="+mj-lt"/>
              <a:buAutoNum type="romanLcPeriod"/>
            </a:pPr>
            <a:r>
              <a:rPr lang="en-US" dirty="0" smtClean="0">
                <a:solidFill>
                  <a:srgbClr val="FF0000"/>
                </a:solidFill>
              </a:rPr>
              <a:t>Licenses from NIC to use eOffice  </a:t>
            </a:r>
            <a:r>
              <a:rPr lang="en-US" dirty="0" smtClean="0"/>
              <a:t>- Simultaneously license to use e-Office application  is being taken from NIC. </a:t>
            </a:r>
          </a:p>
          <a:p>
            <a:pPr marL="514350" lvl="1" indent="-514350" algn="just">
              <a:buFont typeface="+mj-lt"/>
              <a:buAutoNum type="romanLcPeriod"/>
            </a:pPr>
            <a:r>
              <a:rPr lang="en-US" dirty="0" smtClean="0">
                <a:solidFill>
                  <a:srgbClr val="FF0000"/>
                </a:solidFill>
              </a:rPr>
              <a:t>LDAP  binding for all users </a:t>
            </a:r>
            <a:r>
              <a:rPr lang="en-US" dirty="0" smtClean="0"/>
              <a:t>– This enables one to use one’s @</a:t>
            </a:r>
            <a:r>
              <a:rPr lang="en-US" dirty="0" err="1" smtClean="0"/>
              <a:t>gov.in</a:t>
            </a:r>
            <a:r>
              <a:rPr lang="en-US" dirty="0" smtClean="0"/>
              <a:t> email account for logging into e-Office. </a:t>
            </a:r>
          </a:p>
          <a:p>
            <a:pPr marL="514350" lvl="1" indent="-514350" algn="just">
              <a:buFont typeface="+mj-lt"/>
              <a:buAutoNum type="romanLcPeriod"/>
            </a:pPr>
            <a:r>
              <a:rPr lang="en-US" dirty="0" smtClean="0">
                <a:solidFill>
                  <a:srgbClr val="FF0000"/>
                </a:solidFill>
              </a:rPr>
              <a:t>Domain Registration</a:t>
            </a:r>
            <a:r>
              <a:rPr lang="en-US" dirty="0" smtClean="0"/>
              <a:t>– The URL where one will login (say- eoffice.cbic.gov.in)  to work on eOffice. </a:t>
            </a:r>
            <a:endParaRPr lang="en-US" dirty="0" smtClean="0">
              <a:solidFill>
                <a:srgbClr val="00B050"/>
              </a:solidFill>
            </a:endParaRPr>
          </a:p>
          <a:p>
            <a:pPr marL="514350" lvl="1" indent="-514350" algn="just">
              <a:buFont typeface="+mj-lt"/>
              <a:buAutoNum type="romanLcPeriod"/>
            </a:pPr>
            <a:r>
              <a:rPr lang="en-US" dirty="0" smtClean="0">
                <a:solidFill>
                  <a:srgbClr val="FF0000"/>
                </a:solidFill>
              </a:rPr>
              <a:t>Training to users </a:t>
            </a:r>
            <a:r>
              <a:rPr lang="en-US" dirty="0" smtClean="0">
                <a:solidFill>
                  <a:srgbClr val="FF33CC"/>
                </a:solidFill>
              </a:rPr>
              <a:t>: </a:t>
            </a:r>
            <a:r>
              <a:rPr lang="en-US" dirty="0" smtClean="0">
                <a:solidFill>
                  <a:schemeClr val="tx1"/>
                </a:solidFill>
              </a:rPr>
              <a:t>Manpower is being hired to train master trainers in each office, who will in turn train all users in their respective offices</a:t>
            </a:r>
            <a:endParaRPr lang="en-US" dirty="0" smtClean="0">
              <a:solidFill>
                <a:srgbClr val="FF33CC"/>
              </a:solidFill>
            </a:endParaRPr>
          </a:p>
          <a:p>
            <a:pPr marL="514350" lvl="1" indent="-514350" algn="just">
              <a:buFont typeface="+mj-lt"/>
              <a:buAutoNum type="romanLcPeriod"/>
            </a:pPr>
            <a:endParaRPr lang="en-US" dirty="0" smtClean="0"/>
          </a:p>
          <a:p>
            <a:pPr marL="793750" lvl="2" indent="-514350" algn="just">
              <a:buNone/>
            </a:pPr>
            <a:endParaRPr lang="en-US" dirty="0" smtClean="0">
              <a:solidFill>
                <a:srgbClr val="FF0000"/>
              </a:solidFill>
            </a:endParaRPr>
          </a:p>
          <a:p>
            <a:pPr algn="just"/>
            <a:endParaRPr lang="en-US" dirty="0" smtClean="0"/>
          </a:p>
          <a:p>
            <a:pPr algn="just"/>
            <a:endParaRPr lang="en-US" dirty="0"/>
          </a:p>
        </p:txBody>
      </p:sp>
      <p:sp>
        <p:nvSpPr>
          <p:cNvPr id="3" name="Title 2"/>
          <p:cNvSpPr>
            <a:spLocks noGrp="1"/>
          </p:cNvSpPr>
          <p:nvPr>
            <p:ph type="title"/>
          </p:nvPr>
        </p:nvSpPr>
        <p:spPr>
          <a:xfrm>
            <a:off x="457200" y="338328"/>
            <a:ext cx="8229600" cy="728472"/>
          </a:xfrm>
        </p:spPr>
        <p:txBody>
          <a:bodyPr>
            <a:normAutofit fontScale="90000"/>
          </a:bodyPr>
          <a:lstStyle/>
          <a:p>
            <a:r>
              <a:rPr lang="en-US" dirty="0" smtClean="0">
                <a:solidFill>
                  <a:srgbClr val="FFC000"/>
                </a:solidFill>
                <a:latin typeface="Times New Roman" pitchFamily="18" charset="0"/>
                <a:cs typeface="Times New Roman" pitchFamily="18" charset="0"/>
              </a:rPr>
              <a:t>e</a:t>
            </a:r>
            <a:r>
              <a:rPr lang="en-US" dirty="0" smtClean="0">
                <a:solidFill>
                  <a:srgbClr val="0070C0"/>
                </a:solidFill>
                <a:latin typeface="Times New Roman" pitchFamily="18" charset="0"/>
                <a:cs typeface="Times New Roman" pitchFamily="18" charset="0"/>
              </a:rPr>
              <a:t>OFFICE|</a:t>
            </a:r>
            <a:r>
              <a:rPr lang="en-US" dirty="0" smtClean="0">
                <a:latin typeface="Times New Roman" pitchFamily="18" charset="0"/>
                <a:cs typeface="Times New Roman" pitchFamily="18" charset="0"/>
              </a:rPr>
              <a:t> </a:t>
            </a:r>
            <a:endParaRPr lang="en-US"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981200"/>
          </a:xfrm>
        </p:spPr>
        <p:txBody>
          <a:bodyPr>
            <a:normAutofit fontScale="90000"/>
          </a:bodyPr>
          <a:lstStyle/>
          <a:p>
            <a:r>
              <a:rPr lang="en-US" sz="6000" dirty="0" smtClean="0">
                <a:solidFill>
                  <a:srgbClr val="FFC000"/>
                </a:solidFill>
                <a:latin typeface="Times New Roman" pitchFamily="18" charset="0"/>
                <a:cs typeface="Times New Roman" pitchFamily="18" charset="0"/>
              </a:rPr>
              <a:t/>
            </a:r>
            <a:br>
              <a:rPr lang="en-US" sz="6000" dirty="0" smtClean="0">
                <a:solidFill>
                  <a:srgbClr val="FFC000"/>
                </a:solidFill>
                <a:latin typeface="Times New Roman" pitchFamily="18" charset="0"/>
                <a:cs typeface="Times New Roman" pitchFamily="18" charset="0"/>
              </a:rPr>
            </a:br>
            <a:r>
              <a:rPr lang="en-US" sz="6000" dirty="0" smtClean="0">
                <a:solidFill>
                  <a:srgbClr val="FFC000"/>
                </a:solidFill>
                <a:latin typeface="Times New Roman" pitchFamily="18" charset="0"/>
                <a:cs typeface="Times New Roman" pitchFamily="18" charset="0"/>
              </a:rPr>
              <a:t/>
            </a:r>
            <a:br>
              <a:rPr lang="en-US" sz="6000" dirty="0" smtClean="0">
                <a:solidFill>
                  <a:srgbClr val="FFC000"/>
                </a:solidFill>
                <a:latin typeface="Times New Roman" pitchFamily="18" charset="0"/>
                <a:cs typeface="Times New Roman" pitchFamily="18" charset="0"/>
              </a:rPr>
            </a:br>
            <a:r>
              <a:rPr lang="en-US" sz="6000" dirty="0" err="1" smtClean="0">
                <a:solidFill>
                  <a:srgbClr val="FFC000"/>
                </a:solidFill>
                <a:latin typeface="Times New Roman" pitchFamily="18" charset="0"/>
                <a:cs typeface="Times New Roman" pitchFamily="18" charset="0"/>
              </a:rPr>
              <a:t>e</a:t>
            </a:r>
            <a:r>
              <a:rPr lang="en-US" sz="6000" dirty="0" err="1" smtClean="0">
                <a:solidFill>
                  <a:srgbClr val="0070C0"/>
                </a:solidFill>
                <a:latin typeface="Times New Roman" pitchFamily="18" charset="0"/>
                <a:cs typeface="Times New Roman" pitchFamily="18" charset="0"/>
              </a:rPr>
              <a:t>OFFICE</a:t>
            </a:r>
            <a:r>
              <a:rPr lang="en-US" sz="6000" dirty="0" smtClean="0">
                <a:solidFill>
                  <a:srgbClr val="0070C0"/>
                </a:solidFill>
                <a:latin typeface="Times New Roman" pitchFamily="18" charset="0"/>
                <a:cs typeface="Times New Roman" pitchFamily="18" charset="0"/>
              </a:rPr>
              <a:t>|</a:t>
            </a:r>
            <a:r>
              <a:rPr lang="en-US" sz="6000" dirty="0" smtClean="0">
                <a:latin typeface="Times New Roman" pitchFamily="18" charset="0"/>
                <a:cs typeface="Times New Roman" pitchFamily="18" charset="0"/>
              </a:rPr>
              <a:t/>
            </a:r>
            <a:br>
              <a:rPr lang="en-US" sz="6000" dirty="0" smtClean="0">
                <a:latin typeface="Times New Roman" pitchFamily="18" charset="0"/>
                <a:cs typeface="Times New Roman" pitchFamily="18" charset="0"/>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5" name="Rectangle 4"/>
          <p:cNvSpPr/>
          <p:nvPr/>
        </p:nvSpPr>
        <p:spPr>
          <a:xfrm>
            <a:off x="381000" y="2362201"/>
            <a:ext cx="8534400" cy="2831544"/>
          </a:xfrm>
          <a:prstGeom prst="rect">
            <a:avLst/>
          </a:prstGeom>
        </p:spPr>
        <p:txBody>
          <a:bodyPr wrap="square">
            <a:spAutoFit/>
          </a:bodyPr>
          <a:lstStyle/>
          <a:p>
            <a:pPr algn="ctr"/>
            <a:r>
              <a:rPr lang="en-US" sz="4400" dirty="0" smtClean="0"/>
              <a:t>Steps to be taken by all offices</a:t>
            </a:r>
          </a:p>
          <a:p>
            <a:pPr algn="ctr"/>
            <a:endParaRPr lang="en-US" sz="4800" dirty="0" smtClean="0">
              <a:solidFill>
                <a:srgbClr val="FF33CC"/>
              </a:solidFill>
            </a:endParaRPr>
          </a:p>
          <a:p>
            <a:pPr algn="ctr"/>
            <a:r>
              <a:rPr lang="en-US" sz="4800" dirty="0" smtClean="0">
                <a:solidFill>
                  <a:srgbClr val="FF0000"/>
                </a:solidFill>
              </a:rPr>
              <a:t>10 Point Action Plan</a:t>
            </a:r>
            <a:r>
              <a:rPr lang="en-US" sz="3800" dirty="0" smtClean="0">
                <a:solidFill>
                  <a:srgbClr val="FF0000"/>
                </a:solidFill>
              </a:rPr>
              <a:t/>
            </a:r>
            <a:br>
              <a:rPr lang="en-US" sz="3800" dirty="0" smtClean="0">
                <a:solidFill>
                  <a:srgbClr val="FF0000"/>
                </a:solidFill>
              </a:rPr>
            </a:br>
            <a:endParaRPr lang="en-US" sz="38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610599" cy="4495800"/>
          </a:xfrm>
        </p:spPr>
        <p:txBody>
          <a:bodyPr>
            <a:normAutofit lnSpcReduction="10000"/>
          </a:bodyPr>
          <a:lstStyle/>
          <a:p>
            <a:pPr marL="514350" lvl="1" indent="-514350" algn="just">
              <a:buFont typeface="+mj-lt"/>
              <a:buAutoNum type="romanLcPeriod"/>
            </a:pPr>
            <a:r>
              <a:rPr lang="en-US" sz="2600" b="1" dirty="0" smtClean="0"/>
              <a:t>Commitment-</a:t>
            </a:r>
            <a:r>
              <a:rPr lang="en-US" sz="2600" dirty="0" smtClean="0"/>
              <a:t>  Commit at senior level to implement e-Office.</a:t>
            </a:r>
          </a:p>
          <a:p>
            <a:pPr marL="514350" lvl="1" indent="-514350" algn="just">
              <a:buFont typeface="+mj-lt"/>
              <a:buAutoNum type="romanLcPeriod"/>
            </a:pPr>
            <a:r>
              <a:rPr lang="en-US" sz="2600" dirty="0" smtClean="0"/>
              <a:t>Form a </a:t>
            </a:r>
            <a:r>
              <a:rPr lang="en-US" sz="2600" b="1" dirty="0" smtClean="0"/>
              <a:t>Core Committee </a:t>
            </a:r>
            <a:r>
              <a:rPr lang="en-US" sz="2600" dirty="0" smtClean="0"/>
              <a:t>for implementation (may include a local NIC officer – contact SIO of the State; go to </a:t>
            </a:r>
            <a:r>
              <a:rPr lang="en-US" sz="2600" dirty="0" smtClean="0">
                <a:hlinkClick r:id="rId2"/>
              </a:rPr>
              <a:t>https://www.nic.in/employee-list/</a:t>
            </a:r>
            <a:r>
              <a:rPr lang="en-US" sz="2600" dirty="0" smtClean="0"/>
              <a:t>)</a:t>
            </a:r>
          </a:p>
          <a:p>
            <a:pPr marL="514350" lvl="1" indent="-514350" algn="just">
              <a:buFont typeface="+mj-lt"/>
              <a:buAutoNum type="romanLcPeriod"/>
            </a:pPr>
            <a:r>
              <a:rPr lang="en-US" sz="2600" dirty="0" smtClean="0"/>
              <a:t>Carry out </a:t>
            </a:r>
            <a:r>
              <a:rPr lang="en-US" sz="2600" b="1" dirty="0" smtClean="0"/>
              <a:t>Hardware Gap Assessment </a:t>
            </a:r>
            <a:r>
              <a:rPr lang="en-US" sz="2600" dirty="0" smtClean="0"/>
              <a:t>and provide hardware to those who don’t have it; AIOs can be used for e-Office.</a:t>
            </a:r>
          </a:p>
          <a:p>
            <a:pPr marL="514350" lvl="1" indent="-514350" algn="just">
              <a:buFont typeface="+mj-lt"/>
              <a:buAutoNum type="romanLcPeriod"/>
            </a:pPr>
            <a:r>
              <a:rPr lang="en-US" sz="2600" dirty="0" smtClean="0"/>
              <a:t>Purchase few </a:t>
            </a:r>
            <a:r>
              <a:rPr lang="en-US" sz="2600" b="1" dirty="0" smtClean="0"/>
              <a:t>Scanners</a:t>
            </a:r>
            <a:r>
              <a:rPr lang="en-US" sz="2600" dirty="0" smtClean="0"/>
              <a:t> for scanning physical files/</a:t>
            </a:r>
            <a:r>
              <a:rPr lang="en-US" sz="2600" dirty="0" err="1" smtClean="0"/>
              <a:t>dak</a:t>
            </a:r>
            <a:r>
              <a:rPr lang="en-US" sz="2600" dirty="0" smtClean="0"/>
              <a:t> (prefer stand-alone scanners and not multi functional printers) </a:t>
            </a:r>
          </a:p>
          <a:p>
            <a:pPr marL="793750" lvl="2" indent="-514350" algn="just">
              <a:buNone/>
            </a:pPr>
            <a:endParaRPr lang="en-US" dirty="0" smtClean="0">
              <a:solidFill>
                <a:srgbClr val="FF0000"/>
              </a:solidFill>
            </a:endParaRPr>
          </a:p>
          <a:p>
            <a:pPr algn="just"/>
            <a:endParaRPr lang="en-US" dirty="0" smtClean="0"/>
          </a:p>
          <a:p>
            <a:pPr algn="just"/>
            <a:endParaRPr lang="en-US" dirty="0"/>
          </a:p>
        </p:txBody>
      </p:sp>
      <p:sp>
        <p:nvSpPr>
          <p:cNvPr id="3" name="Title 2"/>
          <p:cNvSpPr>
            <a:spLocks noGrp="1"/>
          </p:cNvSpPr>
          <p:nvPr>
            <p:ph type="title"/>
          </p:nvPr>
        </p:nvSpPr>
        <p:spPr>
          <a:xfrm>
            <a:off x="304800" y="338328"/>
            <a:ext cx="8534400" cy="1252728"/>
          </a:xfrm>
        </p:spPr>
        <p:txBody>
          <a:bodyPr>
            <a:normAutofit fontScale="90000"/>
          </a:bodyPr>
          <a:lstStyle/>
          <a:p>
            <a:r>
              <a:rPr lang="en-US" dirty="0" smtClean="0">
                <a:solidFill>
                  <a:srgbClr val="FFC000"/>
                </a:solidFill>
                <a:latin typeface="Times New Roman" pitchFamily="18" charset="0"/>
                <a:cs typeface="Times New Roman" pitchFamily="18" charset="0"/>
              </a:rPr>
              <a:t>e</a:t>
            </a:r>
            <a:r>
              <a:rPr lang="en-US" dirty="0" smtClean="0">
                <a:solidFill>
                  <a:srgbClr val="0070C0"/>
                </a:solidFill>
                <a:latin typeface="Times New Roman" pitchFamily="18" charset="0"/>
                <a:cs typeface="Times New Roman" pitchFamily="18" charset="0"/>
              </a:rPr>
              <a:t>OFFICE|</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b="1" dirty="0" smtClean="0">
                <a:solidFill>
                  <a:srgbClr val="FFFF00"/>
                </a:solidFill>
                <a:latin typeface="Times New Roman" pitchFamily="18" charset="0"/>
                <a:cs typeface="Times New Roman" pitchFamily="18" charset="0"/>
              </a:rPr>
              <a:t>10 Point </a:t>
            </a:r>
            <a:r>
              <a:rPr lang="en-US" dirty="0" smtClean="0">
                <a:solidFill>
                  <a:srgbClr val="FFFF00"/>
                </a:solidFill>
                <a:latin typeface="Times New Roman" pitchFamily="18" charset="0"/>
                <a:cs typeface="Times New Roman" pitchFamily="18" charset="0"/>
              </a:rPr>
              <a:t>Action Plan </a:t>
            </a:r>
            <a:r>
              <a:rPr lang="en-US" sz="4000" dirty="0" smtClean="0">
                <a:solidFill>
                  <a:srgbClr val="FFFF00"/>
                </a:solidFill>
                <a:latin typeface="Times New Roman" pitchFamily="18" charset="0"/>
                <a:cs typeface="Times New Roman" pitchFamily="18" charset="0"/>
              </a:rPr>
              <a:t>For I</a:t>
            </a:r>
            <a:r>
              <a:rPr lang="en-US" sz="4000" dirty="0" smtClean="0">
                <a:solidFill>
                  <a:srgbClr val="FFFF00"/>
                </a:solidFill>
              </a:rPr>
              <a:t>mplementation </a:t>
            </a:r>
            <a:endParaRPr lang="en-US" sz="4000" dirty="0">
              <a:solidFill>
                <a:srgbClr val="FFFF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799" cy="4724400"/>
          </a:xfrm>
        </p:spPr>
        <p:txBody>
          <a:bodyPr>
            <a:normAutofit fontScale="85000" lnSpcReduction="10000"/>
          </a:bodyPr>
          <a:lstStyle/>
          <a:p>
            <a:pPr marL="571500" lvl="1" indent="-571500" algn="just">
              <a:buFont typeface="+mj-lt"/>
              <a:buAutoNum type="romanLcPeriod" startAt="6"/>
            </a:pPr>
            <a:r>
              <a:rPr lang="en-US" sz="3100" dirty="0" smtClean="0"/>
              <a:t>Shift to a </a:t>
            </a:r>
            <a:r>
              <a:rPr lang="en-US" sz="3100" b="1" dirty="0" smtClean="0"/>
              <a:t>high speed internet </a:t>
            </a:r>
            <a:r>
              <a:rPr lang="en-US" sz="3100" dirty="0" smtClean="0"/>
              <a:t>connection (preferably leased circuit or internet leased line) with all equipment connected to LAN, if possible.</a:t>
            </a:r>
          </a:p>
          <a:p>
            <a:pPr marL="571500" lvl="1" indent="-571500" algn="just">
              <a:buFont typeface="+mj-lt"/>
              <a:buAutoNum type="romanLcPeriod" startAt="6"/>
            </a:pPr>
            <a:r>
              <a:rPr lang="en-US" sz="3100" dirty="0" smtClean="0"/>
              <a:t>Prepare </a:t>
            </a:r>
            <a:r>
              <a:rPr lang="en-US" sz="3100" b="1" dirty="0" smtClean="0"/>
              <a:t>Employee Master Data (EMD) </a:t>
            </a:r>
            <a:r>
              <a:rPr lang="en-US" sz="3100" dirty="0" smtClean="0"/>
              <a:t>– in template to be supplied by the DGPM in due course.</a:t>
            </a:r>
            <a:endParaRPr lang="en-US" sz="3100" dirty="0" smtClean="0">
              <a:solidFill>
                <a:srgbClr val="00B050"/>
              </a:solidFill>
            </a:endParaRPr>
          </a:p>
          <a:p>
            <a:pPr marL="514350" lvl="1" indent="-514350" algn="just">
              <a:buFont typeface="+mj-lt"/>
              <a:buAutoNum type="romanLcPeriod" startAt="6"/>
            </a:pPr>
            <a:r>
              <a:rPr lang="en-US" sz="3100" dirty="0" smtClean="0"/>
              <a:t>Obtain</a:t>
            </a:r>
            <a:r>
              <a:rPr lang="en-US" sz="3100" b="1" dirty="0" smtClean="0"/>
              <a:t> DSC </a:t>
            </a:r>
            <a:r>
              <a:rPr lang="en-US" sz="3100" dirty="0" smtClean="0"/>
              <a:t>for digitally signing note sheet and letters</a:t>
            </a:r>
          </a:p>
          <a:p>
            <a:pPr marL="514350" lvl="1" indent="-514350" algn="just">
              <a:buFont typeface="+mj-lt"/>
              <a:buAutoNum type="romanLcPeriod" startAt="6"/>
            </a:pPr>
            <a:r>
              <a:rPr lang="en-US" sz="3100" b="1" dirty="0" smtClean="0"/>
              <a:t>Digitize</a:t>
            </a:r>
            <a:r>
              <a:rPr lang="en-US" sz="3100" dirty="0" smtClean="0"/>
              <a:t> old records (award contract for scanning through </a:t>
            </a:r>
            <a:r>
              <a:rPr lang="en-US" sz="3100" dirty="0" err="1" smtClean="0"/>
              <a:t>GeM</a:t>
            </a:r>
            <a:r>
              <a:rPr lang="en-US" sz="3100" dirty="0" smtClean="0"/>
              <a:t>), if not already done, for using them on eOffice; can use SAP budget; follow scanning guidelines </a:t>
            </a:r>
            <a:endParaRPr lang="en-US" sz="2600" dirty="0" smtClean="0">
              <a:solidFill>
                <a:srgbClr val="FF0000"/>
              </a:solidFill>
            </a:endParaRPr>
          </a:p>
          <a:p>
            <a:pPr marL="514350" lvl="1" indent="-514350" algn="just">
              <a:buFont typeface="+mj-lt"/>
              <a:buAutoNum type="romanLcPeriod" startAt="6"/>
            </a:pPr>
            <a:r>
              <a:rPr lang="en-US" sz="3100" dirty="0" smtClean="0"/>
              <a:t>Preferably </a:t>
            </a:r>
            <a:r>
              <a:rPr lang="en-US" sz="3100" b="1" dirty="0" smtClean="0"/>
              <a:t>hire manpower</a:t>
            </a:r>
            <a:r>
              <a:rPr lang="en-US" sz="3100" dirty="0" smtClean="0"/>
              <a:t> (through NIC) for onsite assistance - at least one per zone.</a:t>
            </a:r>
          </a:p>
          <a:p>
            <a:pPr marL="514350" lvl="1" indent="-514350" algn="just">
              <a:buFont typeface="+mj-lt"/>
              <a:buAutoNum type="romanLcPeriod" startAt="6"/>
            </a:pPr>
            <a:endParaRPr lang="en-US" sz="2600" dirty="0" smtClean="0">
              <a:solidFill>
                <a:schemeClr val="tx1"/>
              </a:solidFill>
            </a:endParaRPr>
          </a:p>
        </p:txBody>
      </p:sp>
      <p:sp>
        <p:nvSpPr>
          <p:cNvPr id="3" name="Title 2"/>
          <p:cNvSpPr>
            <a:spLocks noGrp="1"/>
          </p:cNvSpPr>
          <p:nvPr>
            <p:ph type="title"/>
          </p:nvPr>
        </p:nvSpPr>
        <p:spPr/>
        <p:txBody>
          <a:bodyPr>
            <a:normAutofit fontScale="90000"/>
          </a:bodyPr>
          <a:lstStyle/>
          <a:p>
            <a:r>
              <a:rPr lang="en-US" dirty="0" smtClean="0">
                <a:solidFill>
                  <a:srgbClr val="FFC000"/>
                </a:solidFill>
                <a:latin typeface="Times New Roman" pitchFamily="18" charset="0"/>
                <a:cs typeface="Times New Roman" pitchFamily="18" charset="0"/>
              </a:rPr>
              <a:t>e</a:t>
            </a:r>
            <a:r>
              <a:rPr lang="en-US" dirty="0" smtClean="0">
                <a:solidFill>
                  <a:srgbClr val="0070C0"/>
                </a:solidFill>
                <a:latin typeface="Times New Roman" pitchFamily="18" charset="0"/>
                <a:cs typeface="Times New Roman" pitchFamily="18" charset="0"/>
              </a:rPr>
              <a:t>OFFICE|</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solidFill>
                  <a:srgbClr val="FFFF00"/>
                </a:solidFill>
                <a:latin typeface="Times New Roman" pitchFamily="18" charset="0"/>
                <a:cs typeface="Times New Roman" pitchFamily="18" charset="0"/>
              </a:rPr>
              <a:t>Action Plan…for </a:t>
            </a:r>
            <a:r>
              <a:rPr lang="en-US" dirty="0" smtClean="0">
                <a:solidFill>
                  <a:srgbClr val="FFFF00"/>
                </a:solidFill>
              </a:rPr>
              <a:t>implementation </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linds(horizont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799" cy="4876800"/>
          </a:xfrm>
        </p:spPr>
        <p:txBody>
          <a:bodyPr>
            <a:normAutofit/>
          </a:bodyPr>
          <a:lstStyle/>
          <a:p>
            <a:pPr algn="just"/>
            <a:endParaRPr lang="en-US" dirty="0" smtClean="0"/>
          </a:p>
          <a:p>
            <a:pPr algn="just">
              <a:buNone/>
            </a:pPr>
            <a:r>
              <a:rPr lang="en-US" sz="3000" dirty="0" smtClean="0"/>
              <a:t>   The eOffice application shall be hosted on a remote server (likely National Data Centre Bhubaneswar).</a:t>
            </a:r>
          </a:p>
          <a:p>
            <a:pPr algn="just"/>
            <a:r>
              <a:rPr lang="en-US" sz="3000" dirty="0" smtClean="0"/>
              <a:t>It would be accessible through a URL: (say </a:t>
            </a:r>
            <a:r>
              <a:rPr lang="en-US" sz="3000" dirty="0" smtClean="0">
                <a:hlinkClick r:id="rId2"/>
              </a:rPr>
              <a:t>https://eoffice.cbic.gov.in </a:t>
            </a:r>
            <a:endParaRPr lang="en-US" sz="3000" dirty="0" smtClean="0"/>
          </a:p>
          <a:p>
            <a:pPr algn="just"/>
            <a:r>
              <a:rPr lang="en-US" sz="3000" dirty="0" smtClean="0"/>
              <a:t>One will be able to access it through a normal internet connection (a high speed connection with LAN would be better).</a:t>
            </a:r>
          </a:p>
          <a:p>
            <a:pPr algn="just">
              <a:buNone/>
            </a:pPr>
            <a:endParaRPr lang="en-US" sz="3000" dirty="0" smtClean="0"/>
          </a:p>
        </p:txBody>
      </p:sp>
      <p:sp>
        <p:nvSpPr>
          <p:cNvPr id="3" name="Title 2"/>
          <p:cNvSpPr>
            <a:spLocks noGrp="1"/>
          </p:cNvSpPr>
          <p:nvPr>
            <p:ph type="title"/>
          </p:nvPr>
        </p:nvSpPr>
        <p:spPr>
          <a:xfrm>
            <a:off x="609600" y="228600"/>
            <a:ext cx="8153400" cy="1295400"/>
          </a:xfrm>
        </p:spPr>
        <p:txBody>
          <a:bodyPr>
            <a:noAutofit/>
          </a:bodyPr>
          <a:lstStyle/>
          <a:p>
            <a:r>
              <a:rPr lang="en-US" sz="3200" dirty="0" smtClean="0">
                <a:solidFill>
                  <a:srgbClr val="FFC000"/>
                </a:solidFill>
                <a:latin typeface="Times New Roman" pitchFamily="18" charset="0"/>
                <a:cs typeface="Times New Roman" pitchFamily="18" charset="0"/>
              </a:rPr>
              <a:t>e</a:t>
            </a:r>
            <a:r>
              <a:rPr lang="en-US" sz="3200" dirty="0" smtClean="0">
                <a:solidFill>
                  <a:srgbClr val="0070C0"/>
                </a:solidFill>
                <a:latin typeface="Times New Roman" pitchFamily="18" charset="0"/>
                <a:cs typeface="Times New Roman" pitchFamily="18" charset="0"/>
              </a:rPr>
              <a:t>OFFICE|</a:t>
            </a: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smtClean="0">
                <a:solidFill>
                  <a:srgbClr val="FFFF00"/>
                </a:solidFill>
                <a:latin typeface="Times New Roman" pitchFamily="18" charset="0"/>
                <a:cs typeface="Times New Roman" pitchFamily="18" charset="0"/>
              </a:rPr>
              <a:t>Application- Where will it be &amp; how to access it</a:t>
            </a:r>
            <a:endParaRPr lang="en-US" sz="3200" dirty="0">
              <a:solidFill>
                <a:srgbClr val="FFFF00"/>
              </a:solidFill>
            </a:endParaRPr>
          </a:p>
        </p:txBody>
      </p:sp>
    </p:spTree>
    <p:extLst>
      <p:ext uri="{BB962C8B-B14F-4D97-AF65-F5344CB8AC3E}">
        <p14:creationId xmlns:p14="http://schemas.microsoft.com/office/powerpoint/2010/main" xmlns="" val="462322019"/>
      </p:ext>
    </p:extLst>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6749</TotalTime>
  <Words>1425</Words>
  <Application>Microsoft Office PowerPoint</Application>
  <PresentationFormat>On-screen Show (4:3)</PresentationFormat>
  <Paragraphs>115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Waveform</vt:lpstr>
      <vt:lpstr>KMS| What is KMS? </vt:lpstr>
      <vt:lpstr>NIC Mail through eOffice</vt:lpstr>
      <vt:lpstr>eOFFICE | MIS Reports</vt:lpstr>
      <vt:lpstr>  eOFFICE|   </vt:lpstr>
      <vt:lpstr>eOFFICE| </vt:lpstr>
      <vt:lpstr>  eOFFICE|   </vt:lpstr>
      <vt:lpstr>eOFFICE|  10 Point Action Plan For Implementation </vt:lpstr>
      <vt:lpstr>eOFFICE|  Action Plan…for implementation </vt:lpstr>
      <vt:lpstr>eOFFICE|  Application- Where will it be &amp; how to access it</vt:lpstr>
      <vt:lpstr>eOFFICE|  PCs  for all</vt:lpstr>
      <vt:lpstr>eOFFICE|  Internet</vt:lpstr>
      <vt:lpstr>eOFFICE| Scanners</vt:lpstr>
      <vt:lpstr>eOFFICE|  Hiring of manpower </vt:lpstr>
      <vt:lpstr>eOFFICE|  Submission of eOffice Master Data </vt:lpstr>
      <vt:lpstr>eOFFICE|  Creation of File Heads </vt:lpstr>
      <vt:lpstr>eOFFICE|  DSC /e-Signing</vt:lpstr>
      <vt:lpstr>eOFFICE|  DSC /e-Signing</vt:lpstr>
      <vt:lpstr>eOFFICE|  Training to users </vt:lpstr>
      <vt:lpstr>eOFFICE|  LDAP  binding for email</vt:lpstr>
      <vt:lpstr>eOFFICE|  Scanning and migration of physical Files</vt:lpstr>
      <vt:lpstr>eOFFICE|  eOffice Administrators</vt:lpstr>
      <vt:lpstr>5 Mantras for successful implementation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eOFFICE</dc:title>
  <dc:creator>OANICSI</dc:creator>
  <cp:lastModifiedBy>CUSTOM</cp:lastModifiedBy>
  <cp:revision>410</cp:revision>
  <cp:lastPrinted>2017-05-26T06:11:01Z</cp:lastPrinted>
  <dcterms:created xsi:type="dcterms:W3CDTF">2015-08-04T04:57:36Z</dcterms:created>
  <dcterms:modified xsi:type="dcterms:W3CDTF">2020-05-15T06:54:20Z</dcterms:modified>
</cp:coreProperties>
</file>