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80" r:id="rId2"/>
    <p:sldId id="419" r:id="rId3"/>
    <p:sldId id="337" r:id="rId4"/>
    <p:sldId id="420" r:id="rId5"/>
    <p:sldId id="265" r:id="rId6"/>
    <p:sldId id="421" r:id="rId7"/>
    <p:sldId id="422" r:id="rId8"/>
    <p:sldId id="423" r:id="rId9"/>
    <p:sldId id="370" r:id="rId10"/>
    <p:sldId id="481" r:id="rId1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141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32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77CCAC40-C359-4B69-84C3-C25CCB85149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1027B2C2-9E55-4564-BEAA-AA16002D38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53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238869EE-2255-48A8-BA4F-411D96AADDDD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7" tIns="46463" rIns="92927" bIns="464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2927" tIns="46463" rIns="92927" bIns="464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B1470FF7-AE39-453A-AEB4-3B16CC607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50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0FF7-AE39-453A-AEB4-3B16CC607CF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0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0FF7-AE39-453A-AEB4-3B16CC607C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366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0FF7-AE39-453A-AEB4-3B16CC607C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87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: DSC Handbook and eOffice HandBook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0FF7-AE39-453A-AEB4-3B16CC607C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757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0DCFD-EA49-494F-921C-2069AF347D78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E1E620-DAD5-4311-9BD1-919AD0DB89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50" t="35516" r="65778" b="44697"/>
          <a:stretch/>
        </p:blipFill>
        <p:spPr bwMode="auto">
          <a:xfrm>
            <a:off x="2992582" y="1818242"/>
            <a:ext cx="588817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2" t="35516" r="60028" b="44697"/>
          <a:stretch/>
        </p:blipFill>
        <p:spPr bwMode="auto">
          <a:xfrm>
            <a:off x="3574473" y="1818242"/>
            <a:ext cx="748146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72" t="35516" r="58251" b="44697"/>
          <a:stretch/>
        </p:blipFill>
        <p:spPr bwMode="auto">
          <a:xfrm>
            <a:off x="4322619" y="1818242"/>
            <a:ext cx="231238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49" t="35516" r="55876" b="44697"/>
          <a:stretch/>
        </p:blipFill>
        <p:spPr bwMode="auto">
          <a:xfrm>
            <a:off x="4553857" y="1818242"/>
            <a:ext cx="309088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15" t="35516" r="50232" b="44697"/>
          <a:stretch/>
        </p:blipFill>
        <p:spPr bwMode="auto">
          <a:xfrm>
            <a:off x="5056909" y="1818242"/>
            <a:ext cx="540328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24" t="35516" r="54385" b="44697"/>
          <a:stretch/>
        </p:blipFill>
        <p:spPr bwMode="auto">
          <a:xfrm>
            <a:off x="4862945" y="1818242"/>
            <a:ext cx="193964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68" t="35516" r="45653" b="44697"/>
          <a:stretch/>
        </p:blipFill>
        <p:spPr bwMode="auto">
          <a:xfrm>
            <a:off x="5597237" y="1818242"/>
            <a:ext cx="595746" cy="144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8600" y="3352800"/>
            <a:ext cx="8686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Moving to an electronic Office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528834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By: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Sunil Singh Katiyar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Commissioner Central Tax Panchkula</a:t>
            </a:r>
          </a:p>
          <a:p>
            <a:pPr algn="ctr"/>
            <a:r>
              <a:rPr lang="en-US" sz="2400" b="1" dirty="0" smtClean="0"/>
              <a:t>On behalf of DGPM, New Delhi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09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Implementation of eOffice in offices </a:t>
            </a:r>
          </a:p>
          <a:p>
            <a:pPr algn="ctr"/>
            <a:r>
              <a:rPr lang="en-US" sz="3200" dirty="0" smtClean="0"/>
              <a:t>and Directorates of CBIC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2539042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dirty="0" smtClean="0"/>
              <a:t>Please see the next PPT for </a:t>
            </a:r>
            <a:r>
              <a:rPr lang="en-IN" sz="4400" b="1" smtClean="0"/>
              <a:t>remaining slides.</a:t>
            </a:r>
            <a:endParaRPr lang="en-IN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| Login page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| Dashboard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649011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eFile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Screen-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 files and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appear here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ommissioner\Desktop\eFile 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14450"/>
            <a:ext cx="8686800" cy="5391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57400"/>
            <a:ext cx="8686799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eFile is a workflow based system that replaces the existing manual handling of files with a more efficient electronic system. It is essentially a physical file in electronic mode. Everything that is/can be done on a physical file can be done on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efile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as well. </a:t>
            </a:r>
          </a:p>
          <a:p>
            <a:pPr marL="0" indent="0" algn="just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This system involves all stages including :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iarisation of inward receipts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reation of Files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Movement of Receipts &amp; Files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archival of records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FILE|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eFile?</a:t>
            </a:r>
            <a:endParaRPr lang="en-US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3869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91440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3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|- </a:t>
            </a:r>
            <a:r>
              <a:rPr lang="en-US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 sheet and Correspondence side </a:t>
            </a:r>
            <a:endParaRPr sz="31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commissioner\Desktop\fi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274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FILE|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914400"/>
            <a:ext cx="54864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It facilitates use of Hindi  as well.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commissioner\Desktop\HInd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02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23728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1" cy="685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| -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to sign note sheet /letters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267200" y="1752600"/>
            <a:ext cx="4648200" cy="457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Electronic Signature (DSC/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eSign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for signing documents/ note sheet. It has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same legal recognition and validity as handwritten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signatures u/s 5 of the IT Act, 2000. DSC is available in the form of a smart card or USB token.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eSign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integrated with the application.</a:t>
            </a:r>
          </a:p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" y="5257800"/>
            <a:ext cx="4026039" cy="10712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2" name="Picture 2" descr="C:\Users\commissioner\Desktop\DS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4038600" cy="35052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04800" y="1066800"/>
            <a:ext cx="83058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</a:rPr>
              <a:t>Electronic signature  i.e. DSC/eSign can be used to digitally sign documents.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17732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scan_tips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8" y="1206401"/>
            <a:ext cx="10668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441648" y="1833463"/>
            <a:ext cx="1219200" cy="530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First receiver 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scans</a:t>
            </a:r>
            <a:endParaRPr lang="en-US" sz="1200" b="1" dirty="0">
              <a:solidFill>
                <a:srgbClr val="0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048" y="2973288"/>
            <a:ext cx="9144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Store in Hard Drive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13248" y="1830288"/>
            <a:ext cx="1295400" cy="530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</a:rPr>
              <a:t>Upload 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directly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to eOffice application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048" y="3735288"/>
            <a:ext cx="914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Browse &amp; upload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37248" y="1830288"/>
            <a:ext cx="9144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Enter Meta Data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56448" y="1830288"/>
            <a:ext cx="22098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System 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creates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sequential Diary Number for each receipt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99448" y="3506688"/>
            <a:ext cx="16002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Create a new efile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452048" y="3506688"/>
            <a:ext cx="16002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Attach to current efile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918648" y="1830288"/>
            <a:ext cx="1981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Send 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receipt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to 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user concerned,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in case 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CRU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</a:rPr>
              <a:t>i</a:t>
            </a: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s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first receiver</a:t>
            </a:r>
          </a:p>
        </p:txBody>
      </p:sp>
      <p:pic>
        <p:nvPicPr>
          <p:cNvPr id="15373" name="Picture 97" descr="registe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248" y="3501926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97" descr="registe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848" y="1220688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 bwMode="auto">
          <a:xfrm>
            <a:off x="5931223" y="5564088"/>
            <a:ext cx="3044825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Open efile and start Noting, create draft/edit draft/approve draft/issue draft, referencing to drafts &amp; correspondence sections within e-file</a:t>
            </a:r>
          </a:p>
        </p:txBody>
      </p:sp>
      <p:pic>
        <p:nvPicPr>
          <p:cNvPr id="15376" name="Picture 97" descr="registe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448" y="2973288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 bwMode="auto">
          <a:xfrm>
            <a:off x="3642048" y="5564088"/>
            <a:ext cx="16764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Digitally </a:t>
            </a: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Sign and send efile to next user</a:t>
            </a:r>
          </a:p>
        </p:txBody>
      </p:sp>
      <p:sp>
        <p:nvSpPr>
          <p:cNvPr id="15378" name="Rectangle 36"/>
          <p:cNvSpPr>
            <a:spLocks noChangeArrowheads="1"/>
          </p:cNvSpPr>
          <p:nvPr/>
        </p:nvSpPr>
        <p:spPr bwMode="auto">
          <a:xfrm>
            <a:off x="5623248" y="3430488"/>
            <a:ext cx="3505200" cy="3124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54000" tIns="54000" rIns="54000" bIns="54000" anchor="ctr"/>
          <a:lstStyle/>
          <a:p>
            <a:pPr algn="ctr"/>
            <a:endParaRPr lang="en-IN" dirty="0">
              <a:solidFill>
                <a:srgbClr val="FFFFFF"/>
              </a:solidFill>
              <a:latin typeface="Cambria" pitchFamily="18" charset="0"/>
            </a:endParaRPr>
          </a:p>
        </p:txBody>
      </p:sp>
      <p:cxnSp>
        <p:nvCxnSpPr>
          <p:cNvPr id="15379" name="Elbow Connector 38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746449" y="2668488"/>
            <a:ext cx="609600" cy="31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0" name="Elbow Connector 39"/>
          <p:cNvCxnSpPr>
            <a:cxnSpLocks noChangeShapeType="1"/>
            <a:stCxn id="11" idx="2"/>
            <a:endCxn id="13" idx="0"/>
          </p:cNvCxnSpPr>
          <p:nvPr/>
        </p:nvCxnSpPr>
        <p:spPr bwMode="auto">
          <a:xfrm rot="5400000">
            <a:off x="860749" y="3544788"/>
            <a:ext cx="381000" cy="31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1" name="Elbow Connector 42"/>
          <p:cNvCxnSpPr>
            <a:cxnSpLocks noChangeShapeType="1"/>
            <a:stCxn id="13" idx="3"/>
            <a:endCxn id="14" idx="1"/>
          </p:cNvCxnSpPr>
          <p:nvPr/>
        </p:nvCxnSpPr>
        <p:spPr bwMode="auto">
          <a:xfrm flipV="1">
            <a:off x="1508448" y="2096988"/>
            <a:ext cx="1828800" cy="1981200"/>
          </a:xfrm>
          <a:prstGeom prst="bentConnector3">
            <a:avLst>
              <a:gd name="adj1" fmla="val 875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2" name="Elbow Connector 46"/>
          <p:cNvCxnSpPr>
            <a:cxnSpLocks noChangeShapeType="1"/>
            <a:stCxn id="10" idx="3"/>
            <a:endCxn id="12" idx="1"/>
          </p:cNvCxnSpPr>
          <p:nvPr/>
        </p:nvCxnSpPr>
        <p:spPr bwMode="auto">
          <a:xfrm flipV="1">
            <a:off x="1660848" y="2095401"/>
            <a:ext cx="152400" cy="31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3" name="Elbow Connector 49"/>
          <p:cNvCxnSpPr>
            <a:cxnSpLocks noChangeShapeType="1"/>
            <a:stCxn id="12" idx="3"/>
            <a:endCxn id="14" idx="1"/>
          </p:cNvCxnSpPr>
          <p:nvPr/>
        </p:nvCxnSpPr>
        <p:spPr bwMode="auto">
          <a:xfrm>
            <a:off x="3108648" y="2095401"/>
            <a:ext cx="228600" cy="158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4" name="Elbow Connector 54"/>
          <p:cNvCxnSpPr>
            <a:cxnSpLocks noChangeShapeType="1"/>
            <a:stCxn id="14" idx="3"/>
            <a:endCxn id="15" idx="1"/>
          </p:cNvCxnSpPr>
          <p:nvPr/>
        </p:nvCxnSpPr>
        <p:spPr bwMode="auto">
          <a:xfrm>
            <a:off x="4251648" y="2096988"/>
            <a:ext cx="304800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5699448" y="4725888"/>
            <a:ext cx="16002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System Creates a efile Number</a:t>
            </a:r>
          </a:p>
        </p:txBody>
      </p:sp>
      <p:sp>
        <p:nvSpPr>
          <p:cNvPr id="15386" name="Rectangle 36"/>
          <p:cNvSpPr>
            <a:spLocks noChangeArrowheads="1"/>
          </p:cNvSpPr>
          <p:nvPr/>
        </p:nvSpPr>
        <p:spPr bwMode="auto">
          <a:xfrm>
            <a:off x="1737048" y="1677888"/>
            <a:ext cx="7239000" cy="838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54000" tIns="54000" rIns="54000" bIns="54000" anchor="ctr"/>
          <a:lstStyle/>
          <a:p>
            <a:pPr algn="ctr"/>
            <a:endParaRPr lang="en-IN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699448" y="4116288"/>
            <a:ext cx="16002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Enter Meta Data</a:t>
            </a:r>
          </a:p>
        </p:txBody>
      </p:sp>
      <p:cxnSp>
        <p:nvCxnSpPr>
          <p:cNvPr id="15388" name="Elbow Connector 54"/>
          <p:cNvCxnSpPr>
            <a:cxnSpLocks noChangeShapeType="1"/>
            <a:stCxn id="15" idx="3"/>
            <a:endCxn id="19" idx="1"/>
          </p:cNvCxnSpPr>
          <p:nvPr/>
        </p:nvCxnSpPr>
        <p:spPr bwMode="auto">
          <a:xfrm>
            <a:off x="6766248" y="2096988"/>
            <a:ext cx="152400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9" name="Elbow Connector 54"/>
          <p:cNvCxnSpPr>
            <a:cxnSpLocks noChangeShapeType="1"/>
            <a:stCxn id="19" idx="2"/>
            <a:endCxn id="16" idx="0"/>
          </p:cNvCxnSpPr>
          <p:nvPr/>
        </p:nvCxnSpPr>
        <p:spPr bwMode="auto">
          <a:xfrm rot="5400000">
            <a:off x="6632898" y="2230338"/>
            <a:ext cx="1143000" cy="1409700"/>
          </a:xfrm>
          <a:prstGeom prst="bentConnector3">
            <a:avLst>
              <a:gd name="adj1" fmla="val 28569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90" name="Elbow Connector 54"/>
          <p:cNvCxnSpPr>
            <a:cxnSpLocks noChangeShapeType="1"/>
            <a:stCxn id="19" idx="2"/>
            <a:endCxn id="17" idx="0"/>
          </p:cNvCxnSpPr>
          <p:nvPr/>
        </p:nvCxnSpPr>
        <p:spPr bwMode="auto">
          <a:xfrm rot="16200000" flipH="1">
            <a:off x="7509198" y="2763738"/>
            <a:ext cx="1143000" cy="3429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91" name="Elbow Connector 57"/>
          <p:cNvCxnSpPr>
            <a:cxnSpLocks noChangeShapeType="1"/>
            <a:stCxn id="17" idx="2"/>
            <a:endCxn id="22" idx="0"/>
          </p:cNvCxnSpPr>
          <p:nvPr/>
        </p:nvCxnSpPr>
        <p:spPr bwMode="auto">
          <a:xfrm rot="5400000">
            <a:off x="7014692" y="4326632"/>
            <a:ext cx="1676400" cy="798512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92" name="Elbow Connector 54"/>
          <p:cNvCxnSpPr>
            <a:cxnSpLocks noChangeShapeType="1"/>
            <a:stCxn id="16" idx="2"/>
            <a:endCxn id="34" idx="0"/>
          </p:cNvCxnSpPr>
          <p:nvPr/>
        </p:nvCxnSpPr>
        <p:spPr bwMode="auto">
          <a:xfrm rot="5400000">
            <a:off x="6385249" y="4001988"/>
            <a:ext cx="228600" cy="31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93" name="Elbow Connector 54"/>
          <p:cNvCxnSpPr>
            <a:cxnSpLocks noChangeShapeType="1"/>
            <a:stCxn id="34" idx="2"/>
            <a:endCxn id="32" idx="0"/>
          </p:cNvCxnSpPr>
          <p:nvPr/>
        </p:nvCxnSpPr>
        <p:spPr bwMode="auto">
          <a:xfrm rot="5400000">
            <a:off x="6385249" y="4611588"/>
            <a:ext cx="228600" cy="31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94" name="Elbow Connector 54"/>
          <p:cNvCxnSpPr>
            <a:cxnSpLocks noChangeShapeType="1"/>
            <a:stCxn id="32" idx="2"/>
            <a:endCxn id="22" idx="0"/>
          </p:cNvCxnSpPr>
          <p:nvPr/>
        </p:nvCxnSpPr>
        <p:spPr bwMode="auto">
          <a:xfrm rot="16200000" flipH="1">
            <a:off x="6747992" y="4858444"/>
            <a:ext cx="457200" cy="9540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95" name="Elbow Connector 54"/>
          <p:cNvCxnSpPr>
            <a:cxnSpLocks noChangeShapeType="1"/>
            <a:stCxn id="22" idx="1"/>
            <a:endCxn id="24" idx="3"/>
          </p:cNvCxnSpPr>
          <p:nvPr/>
        </p:nvCxnSpPr>
        <p:spPr bwMode="auto">
          <a:xfrm rot="10800000">
            <a:off x="5318448" y="5983188"/>
            <a:ext cx="612775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Rounded Rectangle 42"/>
          <p:cNvSpPr/>
          <p:nvPr/>
        </p:nvSpPr>
        <p:spPr bwMode="auto">
          <a:xfrm>
            <a:off x="1432248" y="5564088"/>
            <a:ext cx="19812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tIns="54000" rIns="54000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e-file moves through the Channel of Submission on the system</a:t>
            </a:r>
          </a:p>
        </p:txBody>
      </p:sp>
      <p:cxnSp>
        <p:nvCxnSpPr>
          <p:cNvPr id="15397" name="Elbow Connector 54"/>
          <p:cNvCxnSpPr>
            <a:cxnSpLocks noChangeShapeType="1"/>
            <a:stCxn id="24" idx="1"/>
            <a:endCxn id="43" idx="3"/>
          </p:cNvCxnSpPr>
          <p:nvPr/>
        </p:nvCxnSpPr>
        <p:spPr bwMode="auto">
          <a:xfrm rot="10800000">
            <a:off x="3413448" y="5983188"/>
            <a:ext cx="228600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98" name="Rectangle 36"/>
          <p:cNvSpPr>
            <a:spLocks noChangeArrowheads="1"/>
          </p:cNvSpPr>
          <p:nvPr/>
        </p:nvSpPr>
        <p:spPr bwMode="auto">
          <a:xfrm>
            <a:off x="1127448" y="5411688"/>
            <a:ext cx="4495800" cy="11430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54000" tIns="54000" rIns="54000" bIns="54000" anchor="ctr"/>
          <a:lstStyle/>
          <a:p>
            <a:pPr algn="ctr"/>
            <a:endParaRPr lang="en-IN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5399" name="Picture 97" descr="registe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248" y="4944963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380999"/>
            <a:ext cx="9144000" cy="825401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200" dirty="0" smtClean="0">
                <a:solidFill>
                  <a:srgbClr val="FFFF00"/>
                </a:solidFill>
              </a:rPr>
              <a:t>File Management System (</a:t>
            </a:r>
            <a:r>
              <a:rPr sz="3200" smtClean="0">
                <a:solidFill>
                  <a:srgbClr val="FFFF00"/>
                </a:solidFill>
              </a:rPr>
              <a:t>eFile</a:t>
            </a:r>
            <a:r>
              <a:rPr sz="3200" dirty="0" smtClean="0">
                <a:solidFill>
                  <a:srgbClr val="FFFF00"/>
                </a:solidFill>
              </a:rPr>
              <a:t>) – The Flow</a:t>
            </a:r>
            <a:endParaRPr sz="3200" dirty="0">
              <a:solidFill>
                <a:srgbClr val="FFFF00"/>
              </a:solidFill>
            </a:endParaRPr>
          </a:p>
        </p:txBody>
      </p:sp>
      <p:pic>
        <p:nvPicPr>
          <p:cNvPr id="44" name="Picture 15" descr="metadata_vie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286000"/>
            <a:ext cx="14176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9" descr="cover-letter-airline-security-0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30980"/>
            <a:ext cx="822648" cy="1064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76486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6750</TotalTime>
  <Words>323</Words>
  <Application>Microsoft Office PowerPoint</Application>
  <PresentationFormat>On-screen Show (4:3)</PresentationFormat>
  <Paragraphs>44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Slide 1</vt:lpstr>
      <vt:lpstr>eOffice | Login page</vt:lpstr>
      <vt:lpstr>eOffice | Dashboard</vt:lpstr>
      <vt:lpstr>eFile Screen- All files and dak appear here</vt:lpstr>
      <vt:lpstr>eFILE| What is eFile?</vt:lpstr>
      <vt:lpstr>eFILE|- Note sheet and Correspondence side </vt:lpstr>
      <vt:lpstr>eFILE|</vt:lpstr>
      <vt:lpstr>eFILE| - How to sign note sheet /letters</vt:lpstr>
      <vt:lpstr>File Management System (eFile) – The Flow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eOFFICE</dc:title>
  <dc:creator>OANICSI</dc:creator>
  <cp:lastModifiedBy>CUSTOM</cp:lastModifiedBy>
  <cp:revision>410</cp:revision>
  <cp:lastPrinted>2017-05-26T06:11:01Z</cp:lastPrinted>
  <dcterms:created xsi:type="dcterms:W3CDTF">2015-08-04T04:57:36Z</dcterms:created>
  <dcterms:modified xsi:type="dcterms:W3CDTF">2020-05-15T06:53:36Z</dcterms:modified>
</cp:coreProperties>
</file>